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6"/>
  </p:notesMasterIdLst>
  <p:sldIdLst>
    <p:sldId id="256" r:id="rId2"/>
    <p:sldId id="263" r:id="rId3"/>
    <p:sldId id="264" r:id="rId4"/>
    <p:sldId id="265" r:id="rId5"/>
    <p:sldId id="266" r:id="rId6"/>
    <p:sldId id="267" r:id="rId7"/>
    <p:sldId id="268" r:id="rId8"/>
    <p:sldId id="269" r:id="rId9"/>
    <p:sldId id="270" r:id="rId10"/>
    <p:sldId id="271" r:id="rId11"/>
    <p:sldId id="276" r:id="rId12"/>
    <p:sldId id="272" r:id="rId13"/>
    <p:sldId id="273" r:id="rId14"/>
    <p:sldId id="274" r:id="rId15"/>
    <p:sldId id="275" r:id="rId16"/>
    <p:sldId id="277" r:id="rId17"/>
    <p:sldId id="278"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3" r:id="rId31"/>
    <p:sldId id="292"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52" autoAdjust="0"/>
  </p:normalViewPr>
  <p:slideViewPr>
    <p:cSldViewPr snapToGrid="0" showGuides="1">
      <p:cViewPr>
        <p:scale>
          <a:sx n="66" d="100"/>
          <a:sy n="66" d="100"/>
        </p:scale>
        <p:origin x="558" y="270"/>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13/01/2019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E67D0E03-CFD6-4610-88AC-17F03CE8E193}"/>
              </a:ext>
            </a:extLst>
          </p:cNvPr>
          <p:cNvSpPr>
            <a:spLocks noGrp="1"/>
          </p:cNvSpPr>
          <p:nvPr>
            <p:ph type="dt" sz="half" idx="10"/>
          </p:nvPr>
        </p:nvSpPr>
        <p:spPr/>
        <p:txBody>
          <a:bodyPr/>
          <a:lstStyle/>
          <a:p>
            <a:fld id="{3050ACFF-56C3-4453-9BAD-A02FE717F83E}" type="datetimeFigureOut">
              <a:rPr lang="en-US" smtClean="0"/>
              <a:t>13/01/2019</a:t>
            </a:fld>
            <a:endParaRPr lang="en-US" dirty="0"/>
          </a:p>
        </p:txBody>
      </p:sp>
      <p:sp>
        <p:nvSpPr>
          <p:cNvPr id="5" name="Footer Placeholder 4">
            <a:extLst>
              <a:ext uri="{FF2B5EF4-FFF2-40B4-BE49-F238E27FC236}">
                <a16:creationId xmlns:a16="http://schemas.microsoft.com/office/drawing/2014/main" xmlns=""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65FAF-B698-49B0-B197-FD64C97AFD0C}"/>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BD3E3F44-F1D6-40F7-9A7D-0542C4A9C58A}"/>
              </a:ext>
            </a:extLst>
          </p:cNvPr>
          <p:cNvSpPr>
            <a:spLocks noGrp="1"/>
          </p:cNvSpPr>
          <p:nvPr>
            <p:ph type="dt" sz="half" idx="10"/>
          </p:nvPr>
        </p:nvSpPr>
        <p:spPr/>
        <p:txBody>
          <a:bodyPr/>
          <a:lstStyle/>
          <a:p>
            <a:fld id="{3050ACFF-56C3-4453-9BAD-A02FE717F83E}" type="datetimeFigureOut">
              <a:rPr lang="en-US" smtClean="0"/>
              <a:t>13/01/2019</a:t>
            </a:fld>
            <a:endParaRPr lang="en-US" dirty="0"/>
          </a:p>
        </p:txBody>
      </p:sp>
      <p:sp>
        <p:nvSpPr>
          <p:cNvPr id="4" name="Footer Placeholder 3">
            <a:extLst>
              <a:ext uri="{FF2B5EF4-FFF2-40B4-BE49-F238E27FC236}">
                <a16:creationId xmlns:a16="http://schemas.microsoft.com/office/drawing/2014/main" xmlns=""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479C79D-3B8A-4FA9-BC4A-63E3EF10AA4E}"/>
              </a:ext>
            </a:extLst>
          </p:cNvPr>
          <p:cNvSpPr>
            <a:spLocks noGrp="1"/>
          </p:cNvSpPr>
          <p:nvPr>
            <p:ph type="dt" sz="half" idx="10"/>
          </p:nvPr>
        </p:nvSpPr>
        <p:spPr/>
        <p:txBody>
          <a:bodyPr/>
          <a:lstStyle/>
          <a:p>
            <a:fld id="{3050ACFF-56C3-4453-9BAD-A02FE717F83E}" type="datetimeFigureOut">
              <a:rPr lang="en-US" smtClean="0"/>
              <a:t>13/01/2019</a:t>
            </a:fld>
            <a:endParaRPr lang="en-US" dirty="0"/>
          </a:p>
        </p:txBody>
      </p:sp>
      <p:sp>
        <p:nvSpPr>
          <p:cNvPr id="3" name="Footer Placeholder 2">
            <a:extLst>
              <a:ext uri="{FF2B5EF4-FFF2-40B4-BE49-F238E27FC236}">
                <a16:creationId xmlns:a16="http://schemas.microsoft.com/office/drawing/2014/main" xmlns=""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13/01/2019</a:t>
            </a:fld>
            <a:endParaRPr lang="en-US" dirty="0"/>
          </a:p>
        </p:txBody>
      </p:sp>
      <p:sp>
        <p:nvSpPr>
          <p:cNvPr id="5" name="Footer Placeholder 4">
            <a:extLst>
              <a:ext uri="{FF2B5EF4-FFF2-40B4-BE49-F238E27FC236}">
                <a16:creationId xmlns:a16="http://schemas.microsoft.com/office/drawing/2014/main" xmlns=""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5AE457D-0397-41A5-A1CF-4C80622841D7}"/>
              </a:ext>
              <a:ext uri="{C183D7F6-B498-43B3-948B-1728B52AA6E4}">
                <adec:decorative xmlns:adec="http://schemas.microsoft.com/office/drawing/2017/decorative" xmlns=""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xmlns="" id="{3016AF48-2AA8-4B78-82AB-CE8B9E71F21F}"/>
              </a:ext>
              <a:ext uri="{C183D7F6-B498-43B3-948B-1728B52AA6E4}">
                <adec:decorative xmlns:adec="http://schemas.microsoft.com/office/drawing/2017/decorative" xmlns=""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xmlns="" id="{FD739A43-7308-4A45-800C-2B124CABFA5F}"/>
              </a:ext>
              <a:ext uri="{C183D7F6-B498-43B3-948B-1728B52AA6E4}">
                <adec:decorative xmlns:adec="http://schemas.microsoft.com/office/drawing/2017/decorative" xmlns=""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xmlns="" id="{3DC4CCBA-12AD-4433-A381-A03661E3D927}"/>
              </a:ext>
            </a:extLst>
          </p:cNvPr>
          <p:cNvSpPr txBox="1"/>
          <p:nvPr/>
        </p:nvSpPr>
        <p:spPr>
          <a:xfrm>
            <a:off x="781507" y="2604351"/>
            <a:ext cx="5786662" cy="1137812"/>
          </a:xfrm>
          <a:prstGeom prst="rect">
            <a:avLst/>
          </a:prstGeom>
          <a:noFill/>
        </p:spPr>
        <p:txBody>
          <a:bodyPr wrap="square" lIns="0" tIns="0" rIns="0" bIns="0" rtlCol="0" anchor="ctr">
            <a:spAutoFit/>
          </a:bodyPr>
          <a:lstStyle/>
          <a:p>
            <a:pPr>
              <a:lnSpc>
                <a:spcPct val="130000"/>
              </a:lnSpc>
            </a:pPr>
            <a:r>
              <a:rPr lang="vi-VN" sz="3000" b="1" smtClean="0">
                <a:latin typeface="Arial" panose="020B0604020202020204" pitchFamily="34" charset="0"/>
                <a:cs typeface="Arial" panose="020B0604020202020204" pitchFamily="34" charset="0"/>
              </a:rPr>
              <a:t>CHƯƠNG 4: CÁC GIẢI THUẬT</a:t>
            </a:r>
            <a:endParaRPr lang="en-US" sz="3000" b="1" smtClean="0">
              <a:latin typeface="Arial" panose="020B0604020202020204" pitchFamily="34" charset="0"/>
              <a:cs typeface="Arial" panose="020B0604020202020204" pitchFamily="34" charset="0"/>
            </a:endParaRPr>
          </a:p>
          <a:p>
            <a:pPr>
              <a:lnSpc>
                <a:spcPct val="130000"/>
              </a:lnSpc>
            </a:pPr>
            <a:r>
              <a:rPr lang="vi-VN" sz="3000" b="1" smtClean="0">
                <a:latin typeface="Arial" panose="020B0604020202020204" pitchFamily="34" charset="0"/>
                <a:cs typeface="Arial" panose="020B0604020202020204" pitchFamily="34" charset="0"/>
              </a:rPr>
              <a:t>ĐỒ HOẠ CƠ SỞ</a:t>
            </a:r>
            <a:endParaRPr lang="en-US" sz="3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7EAEBA89-B616-43ED-A91E-61105E1C9DD6}"/>
              </a:ext>
            </a:extLst>
          </p:cNvPr>
          <p:cNvSpPr txBox="1"/>
          <p:nvPr/>
        </p:nvSpPr>
        <p:spPr>
          <a:xfrm>
            <a:off x="781507" y="4161795"/>
            <a:ext cx="5786662" cy="738664"/>
          </a:xfrm>
          <a:prstGeom prst="rect">
            <a:avLst/>
          </a:prstGeom>
          <a:noFill/>
        </p:spPr>
        <p:txBody>
          <a:bodyPr wrap="square" lIns="0" tIns="0" rIns="0" bIns="0" rtlCol="0">
            <a:spAutoFit/>
          </a:bodyPr>
          <a:lstStyle/>
          <a:p>
            <a:r>
              <a:rPr lang="en-US" sz="1600" smtClean="0">
                <a:solidFill>
                  <a:schemeClr val="bg1"/>
                </a:solidFill>
              </a:rPr>
              <a:t>ĐOÀN VŨ THỊNH</a:t>
            </a:r>
          </a:p>
          <a:p>
            <a:r>
              <a:rPr lang="en-US" sz="1600" smtClean="0">
                <a:solidFill>
                  <a:schemeClr val="bg1"/>
                </a:solidFill>
              </a:rPr>
              <a:t>BỘ MÔN KỸ THUẬT PHẦN MỀM - KHOA CÔNG NGHỆ THÔNG TIN</a:t>
            </a:r>
          </a:p>
          <a:p>
            <a:r>
              <a:rPr lang="en-US" sz="1600" smtClean="0">
                <a:solidFill>
                  <a:schemeClr val="bg1"/>
                </a:solidFill>
              </a:rPr>
              <a:t>ĐAI HỌC NHA TRANG (2019)</a:t>
            </a:r>
            <a:endParaRPr lang="en-US" sz="1600" dirty="0">
              <a:solidFill>
                <a:schemeClr val="bg1"/>
              </a:solidFill>
            </a:endParaRPr>
          </a:p>
        </p:txBody>
      </p:sp>
      <p:pic>
        <p:nvPicPr>
          <p:cNvPr id="12" name="Picture 11" descr="&#10;This image is a logo that reads &quot;24Slides.&quot;&#10;">
            <a:hlinkClick r:id="rId4"/>
            <a:extLst>
              <a:ext uri="{FF2B5EF4-FFF2-40B4-BE49-F238E27FC236}">
                <a16:creationId xmlns:a16="http://schemas.microsoft.com/office/drawing/2014/main" xmlns="" id="{A2875173-B0D5-4330-A6C0-5027C67D1E6D}"/>
              </a:ext>
            </a:extLst>
          </p:cNvPr>
          <p:cNvPicPr>
            <a:picLocks noChangeAspect="1"/>
          </p:cNvPicPr>
          <p:nvPr/>
        </p:nvPicPr>
        <p:blipFill>
          <a:blip r:embed="rId5"/>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xmlns=""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4272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a:t>
            </a:r>
            <a:r>
              <a:rPr lang="en-US" sz="2000" b="1" i="1" smtClean="0">
                <a:solidFill>
                  <a:srgbClr val="000000"/>
                </a:solidFill>
                <a:latin typeface="TimesNewRomanPS-BoldItalicMT"/>
              </a:rPr>
              <a:t>Cohen-Sutherland</a:t>
            </a:r>
            <a:endParaRPr lang="en-US" smtClean="0"/>
          </a:p>
        </p:txBody>
      </p:sp>
      <p:pic>
        <p:nvPicPr>
          <p:cNvPr id="9218" name="Picture 2" descr="Káº¿t quáº£ hÃ¬nh áº£nh cho Danny Cohen"/>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a:stretch/>
        </p:blipFill>
        <p:spPr bwMode="auto">
          <a:xfrm>
            <a:off x="1231070" y="1406291"/>
            <a:ext cx="1412761" cy="1959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43831" y="1406290"/>
            <a:ext cx="8862368" cy="208672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Daniel Cohen (sinh ra ở Israel) là một nhà khoa học máy tính chuyên về mạng máy tính. Ông đã tham gia vào dự án ARPAnet và giúp phát triển một số ứng dụng cơ bản cho Internet. </a:t>
            </a:r>
            <a:r>
              <a:rPr lang="en-US">
                <a:solidFill>
                  <a:srgbClr val="000000"/>
                </a:solidFill>
                <a:latin typeface="TimesNewRomanPS-BoldItalicMT"/>
              </a:rPr>
              <a:t>Ông</a:t>
            </a:r>
            <a:r>
              <a:rPr lang="vi-VN">
                <a:solidFill>
                  <a:srgbClr val="000000"/>
                </a:solidFill>
                <a:latin typeface="TimesNewRomanPS-BoldItalicMT"/>
              </a:rPr>
              <a:t> có lẽ được biết đến nhiều nhất qua bài báo "Về các cuộc chiến tranh thần thánh và lời </a:t>
            </a:r>
            <a:r>
              <a:rPr lang="en-US">
                <a:solidFill>
                  <a:srgbClr val="000000"/>
                </a:solidFill>
                <a:latin typeface="TimesNewRomanPS-BoldItalicMT"/>
              </a:rPr>
              <a:t>thỉnh </a:t>
            </a:r>
            <a:r>
              <a:rPr lang="vi-VN">
                <a:solidFill>
                  <a:srgbClr val="000000"/>
                </a:solidFill>
                <a:latin typeface="TimesNewRomanPS-BoldItalicMT"/>
              </a:rPr>
              <a:t>cầu </a:t>
            </a:r>
            <a:r>
              <a:rPr lang="en-US">
                <a:solidFill>
                  <a:srgbClr val="000000"/>
                </a:solidFill>
                <a:latin typeface="TimesNewRomanPS-BoldItalicMT"/>
              </a:rPr>
              <a:t>cho </a:t>
            </a:r>
            <a:r>
              <a:rPr lang="vi-VN">
                <a:solidFill>
                  <a:srgbClr val="000000"/>
                </a:solidFill>
                <a:latin typeface="TimesNewRomanPS-BoldItalicMT"/>
              </a:rPr>
              <a:t>hòa bình" năm 1980. Cohen phục vụ </a:t>
            </a:r>
            <a:r>
              <a:rPr lang="en-US">
                <a:solidFill>
                  <a:srgbClr val="000000"/>
                </a:solidFill>
                <a:latin typeface="TimesNewRomanPS-BoldItalicMT"/>
              </a:rPr>
              <a:t>cho lĩnh vực </a:t>
            </a:r>
            <a:r>
              <a:rPr lang="vi-VN">
                <a:solidFill>
                  <a:srgbClr val="000000"/>
                </a:solidFill>
                <a:latin typeface="TimesNewRomanPS-BoldItalicMT"/>
              </a:rPr>
              <a:t>khoa khoa học máy tính tại một số trường đại học, cũng như làm việc trong ngành công nghiệp tư nhân.</a:t>
            </a:r>
            <a:endParaRPr lang="en-US">
              <a:solidFill>
                <a:srgbClr val="000000"/>
              </a:solidFill>
              <a:latin typeface="TimesNewRomanPS-BoldItalicMT"/>
            </a:endParaRPr>
          </a:p>
        </p:txBody>
      </p:sp>
      <p:sp>
        <p:nvSpPr>
          <p:cNvPr id="16" name="Rectangle 15"/>
          <p:cNvSpPr/>
          <p:nvPr/>
        </p:nvSpPr>
        <p:spPr>
          <a:xfrm>
            <a:off x="1231070" y="3669870"/>
            <a:ext cx="8649530" cy="241912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Ivan Edward Sutherland (sinh ngày 16 tháng 5 năm 1938) </a:t>
            </a:r>
            <a:r>
              <a:rPr lang="vi-VN" smtClean="0">
                <a:solidFill>
                  <a:srgbClr val="000000"/>
                </a:solidFill>
                <a:latin typeface="TimesNewRomanPS-BoldItalicMT"/>
              </a:rPr>
              <a:t>là </a:t>
            </a:r>
            <a:r>
              <a:rPr lang="vi-VN">
                <a:solidFill>
                  <a:srgbClr val="000000"/>
                </a:solidFill>
                <a:latin typeface="TimesNewRomanPS-BoldItalicMT"/>
              </a:rPr>
              <a:t>một nhà khoa học máy tính và nhà tiên phong Internet của Mỹ, được nhiều người coi là "cha đẻ của đồ họa máy tính". </a:t>
            </a:r>
            <a:r>
              <a:rPr lang="en-US">
                <a:solidFill>
                  <a:srgbClr val="000000"/>
                </a:solidFill>
                <a:latin typeface="TimesNewRomanPS-BoldItalicMT"/>
              </a:rPr>
              <a:t>Ô</a:t>
            </a:r>
            <a:r>
              <a:rPr lang="vi-VN" smtClean="0">
                <a:solidFill>
                  <a:srgbClr val="000000"/>
                </a:solidFill>
                <a:latin typeface="TimesNewRomanPS-BoldItalicMT"/>
              </a:rPr>
              <a:t>ng </a:t>
            </a:r>
            <a:r>
              <a:rPr lang="en-US" smtClean="0">
                <a:solidFill>
                  <a:srgbClr val="000000"/>
                </a:solidFill>
                <a:latin typeface="TimesNewRomanPS-BoldItalicMT"/>
              </a:rPr>
              <a:t>giảng dạy </a:t>
            </a:r>
            <a:r>
              <a:rPr lang="vi-VN" smtClean="0">
                <a:solidFill>
                  <a:srgbClr val="000000"/>
                </a:solidFill>
                <a:latin typeface="TimesNewRomanPS-BoldItalicMT"/>
              </a:rPr>
              <a:t>về </a:t>
            </a:r>
            <a:r>
              <a:rPr lang="vi-VN">
                <a:solidFill>
                  <a:srgbClr val="000000"/>
                </a:solidFill>
                <a:latin typeface="TimesNewRomanPS-BoldItalicMT"/>
              </a:rPr>
              <a:t>đồ họa máy tính </a:t>
            </a:r>
            <a:r>
              <a:rPr lang="en-US" smtClean="0">
                <a:solidFill>
                  <a:srgbClr val="000000"/>
                </a:solidFill>
                <a:latin typeface="TimesNewRomanPS-BoldItalicMT"/>
              </a:rPr>
              <a:t>cùng</a:t>
            </a:r>
            <a:r>
              <a:rPr lang="vi-VN" smtClean="0">
                <a:solidFill>
                  <a:srgbClr val="000000"/>
                </a:solidFill>
                <a:latin typeface="TimesNewRomanPS-BoldItalicMT"/>
              </a:rPr>
              <a:t> </a:t>
            </a:r>
            <a:r>
              <a:rPr lang="vi-VN">
                <a:solidFill>
                  <a:srgbClr val="000000"/>
                </a:solidFill>
                <a:latin typeface="TimesNewRomanPS-BoldItalicMT"/>
              </a:rPr>
              <a:t>với David C. Evans </a:t>
            </a:r>
            <a:r>
              <a:rPr lang="vi-VN" smtClean="0">
                <a:solidFill>
                  <a:srgbClr val="000000"/>
                </a:solidFill>
                <a:latin typeface="TimesNewRomanPS-BoldItalicMT"/>
              </a:rPr>
              <a:t>tại </a:t>
            </a:r>
            <a:r>
              <a:rPr lang="vi-VN">
                <a:solidFill>
                  <a:srgbClr val="000000"/>
                </a:solidFill>
                <a:latin typeface="TimesNewRomanPS-BoldItalicMT"/>
              </a:rPr>
              <a:t>Đại học Utah vào những năm </a:t>
            </a:r>
            <a:r>
              <a:rPr lang="vi-VN" smtClean="0">
                <a:solidFill>
                  <a:srgbClr val="000000"/>
                </a:solidFill>
                <a:latin typeface="TimesNewRomanPS-BoldItalicMT"/>
              </a:rPr>
              <a:t>1970. </a:t>
            </a:r>
            <a:r>
              <a:rPr lang="vi-VN">
                <a:solidFill>
                  <a:srgbClr val="000000"/>
                </a:solidFill>
                <a:latin typeface="TimesNewRomanPS-BoldItalicMT"/>
              </a:rPr>
              <a:t>Sutherland, Evans và các sinh viên của họ </a:t>
            </a:r>
            <a:r>
              <a:rPr lang="vi-VN" smtClean="0">
                <a:solidFill>
                  <a:srgbClr val="000000"/>
                </a:solidFill>
                <a:latin typeface="TimesNewRomanPS-BoldItalicMT"/>
              </a:rPr>
              <a:t>thời </a:t>
            </a:r>
            <a:r>
              <a:rPr lang="vi-VN">
                <a:solidFill>
                  <a:srgbClr val="000000"/>
                </a:solidFill>
                <a:latin typeface="TimesNewRomanPS-BoldItalicMT"/>
              </a:rPr>
              <a:t>đó đã phát minh ra một số nền tảng của đồ họa máy tính hiện đại. Ông đã nhận được giải thưởng Turing từ Hiệp hội Máy tính vào năm 1988 cho phát minh ra Sketchpad, tiền thân của loại giao diện người dùng đồ </a:t>
            </a:r>
            <a:r>
              <a:rPr lang="vi-VN" smtClean="0">
                <a:solidFill>
                  <a:srgbClr val="000000"/>
                </a:solidFill>
                <a:latin typeface="TimesNewRomanPS-BoldItalicMT"/>
              </a:rPr>
              <a:t>họa</a:t>
            </a:r>
            <a:r>
              <a:rPr lang="en-US" smtClean="0">
                <a:solidFill>
                  <a:srgbClr val="000000"/>
                </a:solidFill>
                <a:latin typeface="TimesNewRomanPS-BoldItalicMT"/>
              </a:rPr>
              <a:t>.</a:t>
            </a:r>
            <a:endParaRPr lang="en-US">
              <a:solidFill>
                <a:srgbClr val="000000"/>
              </a:solidFill>
              <a:latin typeface="TimesNewRomanPS-BoldItalicMT"/>
            </a:endParaRPr>
          </a:p>
        </p:txBody>
      </p:sp>
      <p:pic>
        <p:nvPicPr>
          <p:cNvPr id="9220" name="Picture 4" descr="Ivan Sutherland at C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3760371"/>
            <a:ext cx="1619798" cy="217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86259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a:t>
            </a:r>
            <a:r>
              <a:rPr lang="en-US" sz="2000" b="1" i="1" smtClean="0">
                <a:solidFill>
                  <a:srgbClr val="000000"/>
                </a:solidFill>
                <a:latin typeface="TimesNewRomanPS-BoldItalicMT"/>
              </a:rPr>
              <a:t>Cohen-Sutherland</a:t>
            </a:r>
          </a:p>
          <a:p>
            <a:pPr algn="just">
              <a:lnSpc>
                <a:spcPct val="120000"/>
              </a:lnSpc>
              <a:spcBef>
                <a:spcPts val="600"/>
              </a:spcBef>
            </a:pPr>
            <a:r>
              <a:rPr lang="vi-VN" sz="2000" smtClean="0">
                <a:latin typeface="TimesNewRomanPSMT"/>
              </a:rPr>
              <a:t>Ý </a:t>
            </a:r>
            <a:r>
              <a:rPr lang="vi-VN" sz="2000">
                <a:latin typeface="TimesNewRomanPSMT"/>
              </a:rPr>
              <a:t>tưởng: </a:t>
            </a:r>
            <a:r>
              <a:rPr lang="vi-VN" sz="2000">
                <a:solidFill>
                  <a:srgbClr val="000000"/>
                </a:solidFill>
                <a:latin typeface="TimesNewRomanPSMT"/>
              </a:rPr>
              <a:t>Các đoạn thẳng có thể rơi vào các trường hợp </a:t>
            </a:r>
            <a:r>
              <a:rPr lang="vi-VN" sz="2000" smtClean="0">
                <a:solidFill>
                  <a:srgbClr val="000000"/>
                </a:solidFill>
                <a:latin typeface="TimesNewRomanPSMT"/>
              </a:rPr>
              <a:t>sau</a:t>
            </a:r>
            <a:r>
              <a:rPr lang="en-US" sz="2000" smtClean="0">
                <a:solidFill>
                  <a:srgbClr val="000000"/>
                </a:solidFill>
                <a:latin typeface="TimesNewRomanPSMT"/>
              </a:rPr>
              <a:t>:</a:t>
            </a:r>
          </a:p>
          <a:p>
            <a:pPr marL="342900" indent="-342900" algn="just">
              <a:lnSpc>
                <a:spcPct val="120000"/>
              </a:lnSpc>
              <a:spcBef>
                <a:spcPts val="600"/>
              </a:spcBef>
              <a:buFont typeface="Wingdings" panose="05000000000000000000" pitchFamily="2" charset="2"/>
              <a:buChar char="Ø"/>
            </a:pPr>
            <a:r>
              <a:rPr lang="vi-VN" sz="2000" smtClean="0">
                <a:solidFill>
                  <a:srgbClr val="000000"/>
                </a:solidFill>
                <a:latin typeface="TimesNewRomanPSMT"/>
              </a:rPr>
              <a:t>Hiển </a:t>
            </a:r>
            <a:r>
              <a:rPr lang="vi-VN" sz="2000">
                <a:solidFill>
                  <a:srgbClr val="000000"/>
                </a:solidFill>
                <a:latin typeface="TimesNewRomanPSMT"/>
              </a:rPr>
              <a:t>thị (visible): cả hai đầu cuối của đoạn thẳng đều nằm bên trong cửa </a:t>
            </a:r>
            <a:r>
              <a:rPr lang="vi-VN" sz="2000" smtClean="0">
                <a:solidFill>
                  <a:srgbClr val="000000"/>
                </a:solidFill>
                <a:latin typeface="TimesNewRomanPSMT"/>
              </a:rPr>
              <a:t>sổ</a:t>
            </a:r>
            <a:endParaRPr lang="en-US" sz="2000" smtClean="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vi-VN" sz="2000" smtClean="0">
                <a:solidFill>
                  <a:srgbClr val="000000"/>
                </a:solidFill>
                <a:latin typeface="TimesNewRomanPSMT"/>
              </a:rPr>
              <a:t>Không </a:t>
            </a:r>
            <a:r>
              <a:rPr lang="vi-VN" sz="2000">
                <a:solidFill>
                  <a:srgbClr val="000000"/>
                </a:solidFill>
                <a:latin typeface="TimesNewRomanPSMT"/>
              </a:rPr>
              <a:t>hiển thị </a:t>
            </a:r>
            <a:r>
              <a:rPr lang="vi-VN" sz="2000" smtClean="0">
                <a:solidFill>
                  <a:srgbClr val="000000"/>
                </a:solidFill>
                <a:latin typeface="TimesNewRomanPSMT"/>
              </a:rPr>
              <a:t>(</a:t>
            </a:r>
            <a:r>
              <a:rPr lang="en-US" sz="2000" smtClean="0">
                <a:solidFill>
                  <a:srgbClr val="000000"/>
                </a:solidFill>
                <a:latin typeface="TimesNewRomanPSMT"/>
              </a:rPr>
              <a:t>in</a:t>
            </a:r>
            <a:r>
              <a:rPr lang="vi-VN" sz="2000" smtClean="0">
                <a:solidFill>
                  <a:srgbClr val="000000"/>
                </a:solidFill>
                <a:latin typeface="TimesNewRomanPSMT"/>
              </a:rPr>
              <a:t>visible</a:t>
            </a:r>
            <a:r>
              <a:rPr lang="vi-VN" sz="2000">
                <a:solidFill>
                  <a:srgbClr val="000000"/>
                </a:solidFill>
                <a:latin typeface="TimesNewRomanPSMT"/>
              </a:rPr>
              <a:t>): đoạn thẳng xác định nằm ngoài cửa sổ. Điều này xảy ra khi</a:t>
            </a:r>
            <a:br>
              <a:rPr lang="vi-VN" sz="2000">
                <a:solidFill>
                  <a:srgbClr val="000000"/>
                </a:solidFill>
                <a:latin typeface="TimesNewRomanPSMT"/>
              </a:rPr>
            </a:br>
            <a:r>
              <a:rPr lang="vi-VN" sz="2000">
                <a:solidFill>
                  <a:srgbClr val="000000"/>
                </a:solidFill>
                <a:latin typeface="TimesNewRomanPSMT"/>
              </a:rPr>
              <a:t>đoạn thẳng từ (x1,y1) đến (x2,y2) thoả màn bất kỳ một trong bốn bất đẳng thức sau</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x</a:t>
            </a:r>
            <a:r>
              <a:rPr lang="vi-VN" sz="1100" smtClean="0">
                <a:solidFill>
                  <a:srgbClr val="000000"/>
                </a:solidFill>
                <a:latin typeface="TimesNewRomanPSMT"/>
              </a:rPr>
              <a:t>1</a:t>
            </a:r>
            <a:r>
              <a:rPr lang="vi-VN" sz="2000" smtClean="0">
                <a:solidFill>
                  <a:srgbClr val="000000"/>
                </a:solidFill>
                <a:latin typeface="TimesNewRomanPSMT"/>
              </a:rPr>
              <a:t>,x</a:t>
            </a:r>
            <a:r>
              <a:rPr lang="vi-VN" sz="1100" smtClean="0">
                <a:solidFill>
                  <a:srgbClr val="000000"/>
                </a:solidFill>
                <a:latin typeface="TimesNewRomanPSMT"/>
              </a:rPr>
              <a:t>2 </a:t>
            </a:r>
            <a:r>
              <a:rPr lang="vi-VN" sz="2000">
                <a:solidFill>
                  <a:srgbClr val="000000"/>
                </a:solidFill>
                <a:latin typeface="TimesNewRomanPSMT"/>
              </a:rPr>
              <a:t>&gt;</a:t>
            </a:r>
            <a:r>
              <a:rPr lang="vi-VN" sz="2000" smtClean="0">
                <a:solidFill>
                  <a:srgbClr val="000000"/>
                </a:solidFill>
                <a:latin typeface="TimesNewRomanPSMT"/>
              </a:rPr>
              <a:t>x</a:t>
            </a:r>
            <a:r>
              <a:rPr lang="vi-VN" sz="1100" smtClean="0">
                <a:solidFill>
                  <a:srgbClr val="000000"/>
                </a:solidFill>
                <a:latin typeface="TimesNewRomanPSMT"/>
              </a:rPr>
              <a:t>max</a:t>
            </a:r>
            <a:r>
              <a:rPr lang="vi-VN" sz="2000" smtClean="0">
                <a:solidFill>
                  <a:srgbClr val="000000"/>
                </a:solidFill>
                <a:latin typeface="TimesNewRomanPSMT"/>
              </a:rPr>
              <a:t>y</a:t>
            </a:r>
            <a:r>
              <a:rPr lang="vi-VN" sz="1100" smtClean="0">
                <a:solidFill>
                  <a:srgbClr val="000000"/>
                </a:solidFill>
                <a:latin typeface="TimesNewRomanPSMT"/>
              </a:rPr>
              <a:t>1</a:t>
            </a:r>
            <a:r>
              <a:rPr lang="vi-VN" sz="2000" smtClean="0">
                <a:solidFill>
                  <a:srgbClr val="000000"/>
                </a:solidFill>
                <a:latin typeface="TimesNewRomanPSMT"/>
              </a:rPr>
              <a:t>,y</a:t>
            </a:r>
            <a:r>
              <a:rPr lang="vi-VN" sz="1100" smtClean="0">
                <a:solidFill>
                  <a:srgbClr val="000000"/>
                </a:solidFill>
                <a:latin typeface="TimesNewRomanPSMT"/>
              </a:rPr>
              <a:t>2 </a:t>
            </a:r>
            <a:r>
              <a:rPr lang="vi-VN" sz="2000">
                <a:solidFill>
                  <a:srgbClr val="000000"/>
                </a:solidFill>
                <a:latin typeface="TimesNewRomanPSMT"/>
              </a:rPr>
              <a:t>&gt; </a:t>
            </a:r>
            <a:r>
              <a:rPr lang="vi-VN" sz="2000" smtClean="0">
                <a:solidFill>
                  <a:srgbClr val="000000"/>
                </a:solidFill>
                <a:latin typeface="TimesNewRomanPSMT"/>
              </a:rPr>
              <a:t>y</a:t>
            </a:r>
            <a:r>
              <a:rPr lang="vi-VN" sz="1100" smtClean="0">
                <a:solidFill>
                  <a:srgbClr val="000000"/>
                </a:solidFill>
                <a:latin typeface="TimesNewRomanPSMT"/>
              </a:rPr>
              <a:t>max</a:t>
            </a:r>
            <a:endParaRPr lang="en-US" sz="11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x</a:t>
            </a:r>
            <a:r>
              <a:rPr lang="vi-VN" sz="1100" smtClean="0">
                <a:solidFill>
                  <a:srgbClr val="000000"/>
                </a:solidFill>
                <a:latin typeface="TimesNewRomanPSMT"/>
              </a:rPr>
              <a:t>1</a:t>
            </a:r>
            <a:r>
              <a:rPr lang="vi-VN" sz="2000" smtClean="0">
                <a:solidFill>
                  <a:srgbClr val="000000"/>
                </a:solidFill>
                <a:latin typeface="TimesNewRomanPSMT"/>
              </a:rPr>
              <a:t>,x</a:t>
            </a:r>
            <a:r>
              <a:rPr lang="vi-VN" sz="1100" smtClean="0">
                <a:solidFill>
                  <a:srgbClr val="000000"/>
                </a:solidFill>
                <a:latin typeface="TimesNewRomanPSMT"/>
              </a:rPr>
              <a:t>2 </a:t>
            </a:r>
            <a:r>
              <a:rPr lang="vi-VN" sz="2000">
                <a:solidFill>
                  <a:srgbClr val="000000"/>
                </a:solidFill>
                <a:latin typeface="TimesNewRomanPSMT"/>
              </a:rPr>
              <a:t>&lt; x</a:t>
            </a:r>
            <a:r>
              <a:rPr lang="vi-VN" sz="1100">
                <a:solidFill>
                  <a:srgbClr val="000000"/>
                </a:solidFill>
                <a:latin typeface="TimesNewRomanPSMT"/>
              </a:rPr>
              <a:t>min</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&lt; </a:t>
            </a:r>
            <a:r>
              <a:rPr lang="vi-VN" sz="2000" smtClean="0">
                <a:solidFill>
                  <a:srgbClr val="000000"/>
                </a:solidFill>
                <a:latin typeface="TimesNewRomanPSMT"/>
              </a:rPr>
              <a:t>y</a:t>
            </a:r>
            <a:r>
              <a:rPr lang="vi-VN" sz="1100" smtClean="0">
                <a:solidFill>
                  <a:srgbClr val="000000"/>
                </a:solidFill>
                <a:latin typeface="TimesNewRomanPSMT"/>
              </a:rPr>
              <a:t>min</a:t>
            </a:r>
            <a:endParaRPr lang="en-US" sz="1100" smtClean="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Xén </a:t>
            </a:r>
            <a:r>
              <a:rPr lang="vi-VN" sz="2000">
                <a:solidFill>
                  <a:srgbClr val="000000"/>
                </a:solidFill>
                <a:latin typeface="TimesNewRomanPSMT"/>
              </a:rPr>
              <a:t>tỉa: đoạn thẳng cần xén </a:t>
            </a:r>
            <a:r>
              <a:rPr lang="vi-VN" sz="2000" smtClean="0">
                <a:solidFill>
                  <a:srgbClr val="000000"/>
                </a:solidFill>
                <a:latin typeface="TimesNewRomanPSMT"/>
              </a:rPr>
              <a:t>tỉa</a:t>
            </a:r>
            <a:endParaRPr lang="en-US" sz="2000" smtClean="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Việc cài đặt giải thuật chia làm hai </a:t>
            </a:r>
            <a:r>
              <a:rPr lang="vi-VN" sz="2000" smtClean="0">
                <a:solidFill>
                  <a:srgbClr val="000000"/>
                </a:solidFill>
                <a:latin typeface="TimesNewRomanPSMT"/>
              </a:rPr>
              <a:t>bước</a:t>
            </a:r>
            <a:r>
              <a:rPr lang="en-US" sz="2000" smtClean="0">
                <a:solidFill>
                  <a:srgbClr val="000000"/>
                </a:solidFill>
                <a:latin typeface="TimesNewRomanPSMT"/>
              </a:rPr>
              <a:t>:</a:t>
            </a:r>
          </a:p>
        </p:txBody>
      </p:sp>
    </p:spTree>
    <p:extLst>
      <p:ext uri="{BB962C8B-B14F-4D97-AF65-F5344CB8AC3E}">
        <p14:creationId xmlns:p14="http://schemas.microsoft.com/office/powerpoint/2010/main" val="415202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12</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4755148"/>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a:t>
            </a:r>
            <a:r>
              <a:rPr lang="en-US" sz="2000" b="1" i="1" smtClean="0">
                <a:solidFill>
                  <a:srgbClr val="000000"/>
                </a:solidFill>
                <a:latin typeface="TimesNewRomanPS-BoldItalicMT"/>
              </a:rPr>
              <a:t>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Gán mã vùng 4-bit cho mỗi điểm cuối của đoạn </a:t>
            </a:r>
            <a:r>
              <a:rPr lang="en-US" sz="2000" smtClean="0">
                <a:solidFill>
                  <a:srgbClr val="FF0000"/>
                </a:solidFill>
                <a:latin typeface="TimesNewRomanPSMT"/>
              </a:rPr>
              <a:t>thẳng</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Mã vùng được xác định theo 9 vùng của mặt phẳng mà các điểm cuối nằm vào đó. Một </a:t>
            </a:r>
            <a:r>
              <a:rPr lang="vi-VN" sz="2000" smtClean="0">
                <a:solidFill>
                  <a:srgbClr val="000000"/>
                </a:solidFill>
                <a:latin typeface="TimesNewRomanPSMT"/>
              </a:rPr>
              <a:t>bít</a:t>
            </a:r>
            <a:r>
              <a:rPr lang="en-US" sz="2000" smtClean="0">
                <a:solidFill>
                  <a:srgbClr val="000000"/>
                </a:solidFill>
                <a:latin typeface="TimesNewRomanPSMT"/>
              </a:rPr>
              <a:t> </a:t>
            </a:r>
            <a:r>
              <a:rPr lang="vi-VN" sz="2000" smtClean="0">
                <a:solidFill>
                  <a:srgbClr val="000000"/>
                </a:solidFill>
                <a:latin typeface="TimesNewRomanPSMT"/>
              </a:rPr>
              <a:t>được </a:t>
            </a:r>
            <a:r>
              <a:rPr lang="vi-VN" sz="2000">
                <a:solidFill>
                  <a:srgbClr val="000000"/>
                </a:solidFill>
                <a:latin typeface="TimesNewRomanPSMT"/>
              </a:rPr>
              <a:t>cài đặt true (1) hoặc false (0</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1: điểm cuối ở bên trên cửa sổ = sign(y-y</a:t>
            </a:r>
            <a:r>
              <a:rPr lang="vi-VN" sz="1100">
                <a:solidFill>
                  <a:srgbClr val="000000"/>
                </a:solidFill>
                <a:latin typeface="TimesNewRomanPSMT"/>
              </a:rPr>
              <a:t>max</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2: điểm cuối ở bên dưới cửa sổ = sign(y</a:t>
            </a:r>
            <a:r>
              <a:rPr lang="vi-VN" sz="1100">
                <a:solidFill>
                  <a:srgbClr val="000000"/>
                </a:solidFill>
                <a:latin typeface="TimesNewRomanPSMT"/>
              </a:rPr>
              <a:t>min</a:t>
            </a:r>
            <a:r>
              <a:rPr lang="vi-VN" sz="2000">
                <a:solidFill>
                  <a:srgbClr val="000000"/>
                </a:solidFill>
                <a:latin typeface="TimesNewRomanPSMT"/>
              </a:rPr>
              <a:t>-y</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3: điểm cuối ở bên phải cửa sổ = sign(x-x</a:t>
            </a:r>
            <a:r>
              <a:rPr lang="vi-VN" sz="1100">
                <a:solidFill>
                  <a:srgbClr val="000000"/>
                </a:solidFill>
                <a:latin typeface="TimesNewRomanPSMT"/>
              </a:rPr>
              <a:t>max</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4: điểm cuối ở bên trái cửa sổ = sign(x</a:t>
            </a:r>
            <a:r>
              <a:rPr lang="vi-VN" sz="1100">
                <a:solidFill>
                  <a:srgbClr val="000000"/>
                </a:solidFill>
                <a:latin typeface="TimesNewRomanPSMT"/>
              </a:rPr>
              <a:t>min</a:t>
            </a:r>
            <a:r>
              <a:rPr lang="vi-VN" sz="2000">
                <a:solidFill>
                  <a:srgbClr val="000000"/>
                </a:solidFill>
                <a:latin typeface="TimesNewRomanPSMT"/>
              </a:rPr>
              <a:t>-x</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it-IT" sz="2000">
                <a:solidFill>
                  <a:srgbClr val="000000"/>
                </a:solidFill>
                <a:latin typeface="TimesNewRomanPSMT"/>
              </a:rPr>
              <a:t>Qui </a:t>
            </a:r>
            <a:r>
              <a:rPr lang="it-IT" sz="2000" smtClean="0">
                <a:solidFill>
                  <a:srgbClr val="000000"/>
                </a:solidFill>
                <a:latin typeface="TimesNewRomanPSMT"/>
              </a:rPr>
              <a:t>ước:</a:t>
            </a:r>
          </a:p>
          <a:p>
            <a:pPr marL="800100" lvl="1" indent="-342900" algn="just">
              <a:lnSpc>
                <a:spcPct val="120000"/>
              </a:lnSpc>
              <a:spcBef>
                <a:spcPts val="600"/>
              </a:spcBef>
              <a:buFont typeface="Wingdings" panose="05000000000000000000" pitchFamily="2" charset="2"/>
              <a:buChar char="§"/>
            </a:pPr>
            <a:r>
              <a:rPr lang="it-IT" sz="2000" smtClean="0">
                <a:solidFill>
                  <a:srgbClr val="000000"/>
                </a:solidFill>
                <a:latin typeface="TimesNewRomanPSMT"/>
              </a:rPr>
              <a:t>sign(a</a:t>
            </a:r>
            <a:r>
              <a:rPr lang="it-IT" sz="2000">
                <a:solidFill>
                  <a:srgbClr val="000000"/>
                </a:solidFill>
                <a:latin typeface="TimesNewRomanPSMT"/>
              </a:rPr>
              <a:t>) = 1 nếu a </a:t>
            </a:r>
            <a:r>
              <a:rPr lang="it-IT" sz="2000" smtClean="0">
                <a:solidFill>
                  <a:srgbClr val="000000"/>
                </a:solidFill>
                <a:latin typeface="TimesNewRomanPSMT"/>
              </a:rPr>
              <a:t>dương </a:t>
            </a:r>
          </a:p>
          <a:p>
            <a:pPr marL="800100" lvl="1" indent="-342900" algn="just">
              <a:lnSpc>
                <a:spcPct val="120000"/>
              </a:lnSpc>
              <a:spcBef>
                <a:spcPts val="600"/>
              </a:spcBef>
              <a:buFont typeface="Wingdings" panose="05000000000000000000" pitchFamily="2" charset="2"/>
              <a:buChar char="§"/>
            </a:pPr>
            <a:r>
              <a:rPr lang="it-IT" sz="2000" smtClean="0">
                <a:solidFill>
                  <a:srgbClr val="000000"/>
                </a:solidFill>
                <a:latin typeface="TimesNewRomanPSMT"/>
              </a:rPr>
              <a:t>sign(a</a:t>
            </a:r>
            <a:r>
              <a:rPr lang="it-IT" sz="2000">
                <a:solidFill>
                  <a:srgbClr val="000000"/>
                </a:solidFill>
                <a:latin typeface="TimesNewRomanPSMT"/>
              </a:rPr>
              <a:t>) </a:t>
            </a:r>
            <a:r>
              <a:rPr lang="it-IT" sz="2000" smtClean="0">
                <a:solidFill>
                  <a:srgbClr val="000000"/>
                </a:solidFill>
                <a:latin typeface="TimesNewRomanPSMT"/>
              </a:rPr>
              <a:t>= </a:t>
            </a:r>
            <a:r>
              <a:rPr lang="it-IT" sz="2000">
                <a:solidFill>
                  <a:srgbClr val="000000"/>
                </a:solidFill>
                <a:latin typeface="TimesNewRomanPSMT"/>
              </a:rPr>
              <a:t>0 nếu a </a:t>
            </a:r>
            <a:r>
              <a:rPr lang="it-IT" sz="2000" smtClean="0">
                <a:solidFill>
                  <a:srgbClr val="000000"/>
                </a:solidFill>
                <a:latin typeface="TimesNewRomanPSMT"/>
              </a:rPr>
              <a:t>âm</a:t>
            </a:r>
            <a:endParaRPr lang="en-US" sz="2000">
              <a:latin typeface="TimesNewRomanPS-BoldMT"/>
            </a:endParaRPr>
          </a:p>
        </p:txBody>
      </p:sp>
      <p:pic>
        <p:nvPicPr>
          <p:cNvPr id="9" name="Picture 8"/>
          <p:cNvPicPr>
            <a:picLocks noChangeAspect="1"/>
          </p:cNvPicPr>
          <p:nvPr/>
        </p:nvPicPr>
        <p:blipFill>
          <a:blip r:embed="rId2"/>
          <a:stretch>
            <a:fillRect/>
          </a:stretch>
        </p:blipFill>
        <p:spPr>
          <a:xfrm>
            <a:off x="8439150" y="2354243"/>
            <a:ext cx="2914650" cy="1952625"/>
          </a:xfrm>
          <a:prstGeom prst="rect">
            <a:avLst/>
          </a:prstGeom>
        </p:spPr>
      </p:pic>
    </p:spTree>
    <p:extLst>
      <p:ext uri="{BB962C8B-B14F-4D97-AF65-F5344CB8AC3E}">
        <p14:creationId xmlns:p14="http://schemas.microsoft.com/office/powerpoint/2010/main" val="378264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2970044"/>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a:t>
            </a:r>
            <a:r>
              <a:rPr lang="en-US" sz="2000" b="1" i="1" smtClean="0">
                <a:solidFill>
                  <a:srgbClr val="000000"/>
                </a:solidFill>
                <a:latin typeface="TimesNewRomanPS-BoldItalicMT"/>
              </a:rPr>
              <a:t>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Quá trình kiểm tra vị trí của đoạn thẳng so với cửa sổ. Tất cả điểm đầu và điểm cuối </a:t>
            </a:r>
            <a:r>
              <a:rPr lang="en-US" sz="2000" smtClean="0">
                <a:solidFill>
                  <a:srgbClr val="FF0000"/>
                </a:solidFill>
                <a:latin typeface="TimesNewRomanPSMT"/>
              </a:rPr>
              <a:t>của đoạn </a:t>
            </a:r>
            <a:r>
              <a:rPr lang="en-US" sz="2000">
                <a:solidFill>
                  <a:srgbClr val="FF0000"/>
                </a:solidFill>
                <a:latin typeface="TimesNewRomanPSMT"/>
              </a:rPr>
              <a:t>thẳng đã có </a:t>
            </a:r>
            <a:r>
              <a:rPr lang="en-US" sz="2000" smtClean="0">
                <a:solidFill>
                  <a:srgbClr val="FF0000"/>
                </a:solidFill>
                <a:latin typeface="TimesNewRomanPSMT"/>
              </a:rPr>
              <a:t>mã</a:t>
            </a:r>
          </a:p>
          <a:p>
            <a:pPr marL="342900" indent="-342900" algn="just">
              <a:lnSpc>
                <a:spcPct val="120000"/>
              </a:lnSpc>
              <a:spcBef>
                <a:spcPts val="600"/>
              </a:spcBef>
              <a:buFont typeface="Wingdings" panose="05000000000000000000" pitchFamily="2" charset="2"/>
              <a:buChar char=""/>
            </a:pPr>
            <a:r>
              <a:rPr lang="en-US" sz="2000" smtClean="0">
                <a:solidFill>
                  <a:srgbClr val="000000"/>
                </a:solidFill>
                <a:latin typeface="TimesNewRomanPSMT"/>
              </a:rPr>
              <a:t>Nếu mã của P1 hoặc P2 đều = 0000 thì toàn bộ đoạn thẳng thuộc phần hiển thị.</a:t>
            </a:r>
          </a:p>
          <a:p>
            <a:pPr marL="800100" lvl="1" indent="-342900" algn="just">
              <a:lnSpc>
                <a:spcPct val="120000"/>
              </a:lnSpc>
              <a:spcBef>
                <a:spcPts val="600"/>
              </a:spcBef>
              <a:buFont typeface="Wingdings" panose="05000000000000000000" pitchFamily="2" charset="2"/>
              <a:buChar char="§"/>
            </a:pPr>
            <a:r>
              <a:rPr lang="en-US" sz="2000" smtClean="0">
                <a:solidFill>
                  <a:srgbClr val="000000"/>
                </a:solidFill>
                <a:latin typeface="TimesNewRomanPSMT"/>
              </a:rPr>
              <a:t>If </a:t>
            </a:r>
            <a:r>
              <a:rPr lang="en-US" sz="2000">
                <a:solidFill>
                  <a:srgbClr val="000000"/>
                </a:solidFill>
                <a:latin typeface="TimesNewRomanPSMT"/>
              </a:rPr>
              <a:t>(P1.Mã OR P2.Mã == 0000) then“ cả đoạn thẳng thuộc cửa sổ hiển thị</a:t>
            </a:r>
            <a:r>
              <a:rPr lang="en-US" sz="2000" smtClean="0">
                <a:solidFill>
                  <a:srgbClr val="000000"/>
                </a:solidFill>
                <a:latin typeface="TimesNewRomanPSMT"/>
              </a:rPr>
              <a:t>”</a:t>
            </a:r>
          </a:p>
          <a:p>
            <a:pPr algn="just">
              <a:lnSpc>
                <a:spcPct val="120000"/>
              </a:lnSpc>
              <a:spcBef>
                <a:spcPts val="600"/>
              </a:spcBef>
            </a:pPr>
            <a:r>
              <a:rPr lang="en-US" sz="2000" smtClean="0">
                <a:solidFill>
                  <a:srgbClr val="000000"/>
                </a:solidFill>
                <a:latin typeface="TimesNewRomanPSMT"/>
                <a:sym typeface="Wingdings" panose="05000000000000000000" pitchFamily="2" charset="2"/>
              </a:rPr>
              <a:t></a:t>
            </a:r>
            <a:r>
              <a:rPr lang="en-US" sz="2000" smtClean="0">
                <a:solidFill>
                  <a:srgbClr val="000000"/>
                </a:solidFill>
                <a:latin typeface="TimesNewRomanPSMT"/>
              </a:rPr>
              <a:t>Nếu </a:t>
            </a:r>
            <a:r>
              <a:rPr lang="en-US" sz="2000">
                <a:solidFill>
                  <a:srgbClr val="000000"/>
                </a:solidFill>
                <a:latin typeface="TimesNewRomanPSMT"/>
              </a:rPr>
              <a:t>mã của P1 và P2 có cùng một vị trí mà ở đó P1 và P2 =&gt; cùng </a:t>
            </a:r>
            <a:r>
              <a:rPr lang="en-US" sz="2000" smtClean="0">
                <a:solidFill>
                  <a:srgbClr val="000000"/>
                </a:solidFill>
                <a:latin typeface="TimesNewRomanPSMT"/>
              </a:rPr>
              <a:t>phía</a:t>
            </a:r>
          </a:p>
          <a:p>
            <a:pPr marL="800100" lvl="1" indent="-342900" algn="just">
              <a:lnSpc>
                <a:spcPct val="120000"/>
              </a:lnSpc>
              <a:spcBef>
                <a:spcPts val="600"/>
              </a:spcBef>
              <a:buFont typeface="Wingdings" panose="05000000000000000000" pitchFamily="2" charset="2"/>
              <a:buChar char="§"/>
            </a:pPr>
            <a:r>
              <a:rPr lang="en-US" sz="2000" smtClean="0">
                <a:solidFill>
                  <a:srgbClr val="000000"/>
                </a:solidFill>
                <a:latin typeface="TimesNewRomanPSMT"/>
              </a:rPr>
              <a:t>If </a:t>
            </a:r>
            <a:r>
              <a:rPr lang="en-US" sz="2000">
                <a:solidFill>
                  <a:srgbClr val="000000"/>
                </a:solidFill>
                <a:latin typeface="TimesNewRomanPSMT"/>
              </a:rPr>
              <a:t>(P1.Mã AND P2.Mã != 0000) then “ 2 điểm nằm về 1 phía của cửa </a:t>
            </a:r>
            <a:r>
              <a:rPr lang="en-US" sz="2000" smtClean="0">
                <a:solidFill>
                  <a:srgbClr val="000000"/>
                </a:solidFill>
                <a:latin typeface="TimesNewRomanPSMT"/>
              </a:rPr>
              <a:t>sổ”</a:t>
            </a:r>
          </a:p>
        </p:txBody>
      </p:sp>
      <p:pic>
        <p:nvPicPr>
          <p:cNvPr id="5" name="Picture 4"/>
          <p:cNvPicPr>
            <a:picLocks noChangeAspect="1"/>
          </p:cNvPicPr>
          <p:nvPr/>
        </p:nvPicPr>
        <p:blipFill>
          <a:blip r:embed="rId2"/>
          <a:stretch>
            <a:fillRect/>
          </a:stretch>
        </p:blipFill>
        <p:spPr>
          <a:xfrm>
            <a:off x="7254875" y="4037630"/>
            <a:ext cx="3832225" cy="2318720"/>
          </a:xfrm>
          <a:prstGeom prst="rect">
            <a:avLst/>
          </a:prstGeom>
        </p:spPr>
      </p:pic>
      <p:sp>
        <p:nvSpPr>
          <p:cNvPr id="11" name="TextBox 10">
            <a:extLst>
              <a:ext uri="{FF2B5EF4-FFF2-40B4-BE49-F238E27FC236}">
                <a16:creationId xmlns:a16="http://schemas.microsoft.com/office/drawing/2014/main" xmlns="" id="{CABF686F-91C6-49D1-A69F-A2D1290E7E30}"/>
              </a:ext>
            </a:extLst>
          </p:cNvPr>
          <p:cNvSpPr txBox="1"/>
          <p:nvPr/>
        </p:nvSpPr>
        <p:spPr>
          <a:xfrm>
            <a:off x="1319971" y="4033611"/>
            <a:ext cx="5934904" cy="2369880"/>
          </a:xfrm>
          <a:prstGeom prst="rect">
            <a:avLst/>
          </a:prstGeom>
          <a:noFill/>
        </p:spPr>
        <p:txBody>
          <a:bodyPr wrap="square" lIns="0" tIns="0" rIns="0" bIns="0" rtlCol="0">
            <a:spAutoFit/>
          </a:bodyPr>
          <a:lstStyle/>
          <a:p>
            <a:pPr algn="just">
              <a:lnSpc>
                <a:spcPct val="120000"/>
              </a:lnSpc>
              <a:spcBef>
                <a:spcPts val="600"/>
              </a:spcBef>
            </a:pPr>
            <a:r>
              <a:rPr lang="en-US" sz="2000" smtClean="0">
                <a:solidFill>
                  <a:srgbClr val="000000"/>
                </a:solidFill>
                <a:latin typeface="TimesNewRomanPSMT"/>
                <a:sym typeface="Wingdings" panose="05000000000000000000" pitchFamily="2" charset="2"/>
              </a:rPr>
              <a:t> </a:t>
            </a:r>
            <a:r>
              <a:rPr lang="en-US" sz="2000" smtClean="0">
                <a:solidFill>
                  <a:srgbClr val="000000"/>
                </a:solidFill>
                <a:latin typeface="TimesNewRomanPSMT"/>
              </a:rPr>
              <a:t>Xét </a:t>
            </a:r>
            <a:r>
              <a:rPr lang="en-US" sz="2000">
                <a:solidFill>
                  <a:srgbClr val="000000"/>
                </a:solidFill>
                <a:latin typeface="TimesNewRomanPSMT"/>
              </a:rPr>
              <a:t>giao điểm</a:t>
            </a:r>
            <a:r>
              <a:rPr lang="en-US" sz="2000" smtClean="0">
                <a:solidFill>
                  <a:srgbClr val="000000"/>
                </a:solidFill>
                <a:latin typeface="TimesNewRomanPSMT"/>
              </a:rPr>
              <a:t>:</a:t>
            </a: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Tìm </a:t>
            </a:r>
            <a:r>
              <a:rPr lang="vi-VN" sz="2000">
                <a:solidFill>
                  <a:srgbClr val="000000"/>
                </a:solidFill>
                <a:latin typeface="TimesNewRomanPSMT"/>
              </a:rPr>
              <a:t>giao điểm của đường thẳng với cửa sổ, </a:t>
            </a:r>
            <a:r>
              <a:rPr lang="en-US" sz="2000" smtClean="0">
                <a:solidFill>
                  <a:srgbClr val="000000"/>
                </a:solidFill>
                <a:latin typeface="TimesNewRomanPSMT"/>
              </a:rPr>
              <a:t>(</a:t>
            </a:r>
            <a:r>
              <a:rPr lang="vi-VN" sz="2000" smtClean="0">
                <a:solidFill>
                  <a:srgbClr val="000000"/>
                </a:solidFill>
                <a:latin typeface="TimesNewRomanPSMT"/>
              </a:rPr>
              <a:t>với </a:t>
            </a:r>
            <a:r>
              <a:rPr lang="vi-VN" sz="2000">
                <a:solidFill>
                  <a:srgbClr val="000000"/>
                </a:solidFill>
                <a:latin typeface="TimesNewRomanPSMT"/>
              </a:rPr>
              <a:t>phần mở rộng của </a:t>
            </a:r>
            <a:r>
              <a:rPr lang="vi-VN" sz="2000" smtClean="0">
                <a:solidFill>
                  <a:srgbClr val="000000"/>
                </a:solidFill>
                <a:latin typeface="TimesNewRomanPSMT"/>
              </a:rPr>
              <a:t>đường</a:t>
            </a:r>
            <a:r>
              <a:rPr lang="en-US" sz="2000" smtClean="0">
                <a:solidFill>
                  <a:srgbClr val="000000"/>
                </a:solidFill>
                <a:latin typeface="TimesNewRomanPSMT"/>
              </a:rPr>
              <a:t> </a:t>
            </a:r>
            <a:r>
              <a:rPr lang="vi-VN" sz="2000" smtClean="0">
                <a:solidFill>
                  <a:srgbClr val="000000"/>
                </a:solidFill>
                <a:latin typeface="TimesNewRomanPSMT"/>
              </a:rPr>
              <a:t>biên</a:t>
            </a:r>
            <a:r>
              <a:rPr lang="en-US" sz="2000" smtClean="0">
                <a:solidFill>
                  <a:srgbClr val="000000"/>
                </a:solidFill>
                <a:latin typeface="TimesNewRomanPSMT"/>
              </a:rPr>
              <a:t>)</a:t>
            </a:r>
            <a:r>
              <a:rPr lang="vi-VN" sz="2000" smtClean="0">
                <a:solidFill>
                  <a:srgbClr val="000000"/>
                </a:solidFill>
                <a:latin typeface="TimesNewRomanPSMT"/>
              </a:rPr>
              <a:t>.</a:t>
            </a:r>
            <a:endParaRPr lang="en-US" sz="2000" smtClean="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smtClean="0">
                <a:solidFill>
                  <a:srgbClr val="000000"/>
                </a:solidFill>
                <a:latin typeface="TimesNewRomanPSMT"/>
              </a:rPr>
              <a:t>Chú </a:t>
            </a:r>
            <a:r>
              <a:rPr lang="vi-VN" sz="2000">
                <a:solidFill>
                  <a:srgbClr val="000000"/>
                </a:solidFill>
                <a:latin typeface="TimesNewRomanPSMT"/>
              </a:rPr>
              <a:t>ý: các đường biên mà điểm cuối được chọn sẽ “đẩy ngang qua” nhằm thay đổi </a:t>
            </a:r>
            <a:r>
              <a:rPr lang="vi-VN" sz="2000" smtClean="0">
                <a:solidFill>
                  <a:srgbClr val="000000"/>
                </a:solidFill>
                <a:latin typeface="TimesNewRomanPSMT"/>
              </a:rPr>
              <a:t>mã</a:t>
            </a:r>
            <a:r>
              <a:rPr lang="en-US" sz="2000" smtClean="0">
                <a:solidFill>
                  <a:srgbClr val="000000"/>
                </a:solidFill>
                <a:latin typeface="TimesNewRomanPSMT"/>
              </a:rPr>
              <a:t> </a:t>
            </a:r>
            <a:r>
              <a:rPr lang="vi-VN" sz="2000" smtClean="0">
                <a:solidFill>
                  <a:srgbClr val="000000"/>
                </a:solidFill>
                <a:latin typeface="TimesNewRomanPSMT"/>
              </a:rPr>
              <a:t>“1”</a:t>
            </a:r>
            <a:r>
              <a:rPr lang="en-US" sz="2000" smtClean="0">
                <a:solidFill>
                  <a:srgbClr val="000000"/>
                </a:solidFill>
                <a:latin typeface="TimesNewRomanPSMT"/>
              </a:rPr>
              <a:t> </a:t>
            </a:r>
            <a:r>
              <a:rPr lang="vi-VN" sz="2000" smtClean="0">
                <a:solidFill>
                  <a:srgbClr val="000000"/>
                </a:solidFill>
                <a:latin typeface="TimesNewRomanPSMT"/>
              </a:rPr>
              <a:t>thành </a:t>
            </a:r>
            <a:r>
              <a:rPr lang="vi-VN" sz="2000">
                <a:solidFill>
                  <a:srgbClr val="000000"/>
                </a:solidFill>
                <a:latin typeface="TimesNewRomanPSMT"/>
              </a:rPr>
              <a:t>“0</a:t>
            </a:r>
            <a:r>
              <a:rPr lang="vi-VN" sz="2000" smtClean="0">
                <a:solidFill>
                  <a:srgbClr val="000000"/>
                </a:solidFill>
                <a:latin typeface="TimesNewRomanPSMT"/>
              </a:rPr>
              <a:t>”</a:t>
            </a:r>
            <a:endParaRPr lang="en-US" sz="2000" smtClean="0">
              <a:solidFill>
                <a:srgbClr val="FF0000"/>
              </a:solidFill>
              <a:latin typeface="TimesNewRomanPSMT"/>
            </a:endParaRPr>
          </a:p>
        </p:txBody>
      </p:sp>
    </p:spTree>
    <p:extLst>
      <p:ext uri="{BB962C8B-B14F-4D97-AF65-F5344CB8AC3E}">
        <p14:creationId xmlns:p14="http://schemas.microsoft.com/office/powerpoint/2010/main" val="2345830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512448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a:t>
            </a:r>
            <a:r>
              <a:rPr lang="en-US" sz="2000" b="1" i="1" smtClean="0">
                <a:solidFill>
                  <a:srgbClr val="000000"/>
                </a:solidFill>
                <a:latin typeface="TimesNewRomanPS-BoldItalicMT"/>
              </a:rPr>
              <a:t>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Quá trình kiểm tra vị trí của đoạn thẳng so với cửa sổ. Tất cả điểm đầu và điểm cuối của</a:t>
            </a:r>
            <a:br>
              <a:rPr lang="en-US" sz="2000">
                <a:solidFill>
                  <a:srgbClr val="FF0000"/>
                </a:solidFill>
                <a:latin typeface="TimesNewRomanPSMT"/>
              </a:rPr>
            </a:br>
            <a:r>
              <a:rPr lang="en-US" sz="2000">
                <a:solidFill>
                  <a:srgbClr val="FF0000"/>
                </a:solidFill>
                <a:latin typeface="TimesNewRomanPSMT"/>
              </a:rPr>
              <a:t>đoạn thẳng đã có </a:t>
            </a:r>
            <a:r>
              <a:rPr lang="en-US" sz="2000" smtClean="0">
                <a:solidFill>
                  <a:srgbClr val="FF0000"/>
                </a:solidFill>
                <a:latin typeface="TimesNewRomanPSMT"/>
              </a:rPr>
              <a:t>mã</a:t>
            </a:r>
          </a:p>
          <a:p>
            <a:pPr marL="342900" indent="-342900" algn="just">
              <a:lnSpc>
                <a:spcPct val="120000"/>
              </a:lnSpc>
              <a:spcBef>
                <a:spcPts val="600"/>
              </a:spcBef>
              <a:buFont typeface="Wingdings" panose="05000000000000000000" pitchFamily="2" charset="2"/>
              <a:buChar char="Ø"/>
            </a:pPr>
            <a:r>
              <a:rPr lang="en-US" sz="2000">
                <a:solidFill>
                  <a:srgbClr val="000000"/>
                </a:solidFill>
                <a:latin typeface="TimesNewRomanPSMT"/>
              </a:rPr>
              <a:t>Nếu</a:t>
            </a:r>
            <a:r>
              <a:rPr lang="en-US" sz="2000" smtClean="0">
                <a:solidFill>
                  <a:srgbClr val="000000"/>
                </a:solidFill>
                <a:latin typeface="TimesNewRomanPSMT"/>
              </a:rPr>
              <a:t>:</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1 là 1: cắt </a:t>
            </a:r>
            <a:r>
              <a:rPr lang="en-US" sz="2000" smtClean="0">
                <a:solidFill>
                  <a:srgbClr val="000000"/>
                </a:solidFill>
                <a:latin typeface="TimesNewRomanPSMT"/>
              </a:rPr>
              <a:t>y=y</a:t>
            </a:r>
            <a:r>
              <a:rPr lang="en-US" sz="1100" smtClean="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smtClean="0">
                <a:solidFill>
                  <a:srgbClr val="000000"/>
                </a:solidFill>
                <a:latin typeface="TimesNewRomanPSMT"/>
              </a:rPr>
              <a:t>Bít </a:t>
            </a:r>
            <a:r>
              <a:rPr lang="en-US" sz="2000">
                <a:solidFill>
                  <a:srgbClr val="000000"/>
                </a:solidFill>
                <a:latin typeface="TimesNewRomanPSMT"/>
              </a:rPr>
              <a:t>2 là 1: cắt y= </a:t>
            </a:r>
            <a:r>
              <a:rPr lang="en-US" sz="2000" smtClean="0">
                <a:solidFill>
                  <a:srgbClr val="000000"/>
                </a:solidFill>
                <a:latin typeface="TimesNewRomanPSMT"/>
              </a:rPr>
              <a:t>y</a:t>
            </a:r>
            <a:r>
              <a:rPr lang="en-US" sz="1100" smtClean="0">
                <a:solidFill>
                  <a:srgbClr val="000000"/>
                </a:solidFill>
                <a:latin typeface="TimesNewRomanPSMT"/>
              </a:rPr>
              <a:t>min</a:t>
            </a:r>
          </a:p>
          <a:p>
            <a:pPr marL="800100" lvl="1" indent="-342900">
              <a:lnSpc>
                <a:spcPct val="120000"/>
              </a:lnSpc>
              <a:spcBef>
                <a:spcPts val="600"/>
              </a:spcBef>
              <a:buFont typeface="Wingdings" panose="05000000000000000000" pitchFamily="2" charset="2"/>
              <a:buChar char="§"/>
            </a:pPr>
            <a:r>
              <a:rPr lang="en-US" sz="2000" smtClean="0">
                <a:solidFill>
                  <a:srgbClr val="000000"/>
                </a:solidFill>
                <a:latin typeface="TimesNewRomanPSMT"/>
              </a:rPr>
              <a:t>Bít </a:t>
            </a:r>
            <a:r>
              <a:rPr lang="en-US" sz="2000">
                <a:solidFill>
                  <a:srgbClr val="000000"/>
                </a:solidFill>
                <a:latin typeface="TimesNewRomanPSMT"/>
              </a:rPr>
              <a:t>3 là 1: cắt </a:t>
            </a:r>
            <a:r>
              <a:rPr lang="en-US" sz="2000" smtClean="0">
                <a:solidFill>
                  <a:srgbClr val="000000"/>
                </a:solidFill>
                <a:latin typeface="TimesNewRomanPSMT"/>
              </a:rPr>
              <a:t>x=x</a:t>
            </a:r>
            <a:r>
              <a:rPr lang="en-US" sz="1100" smtClean="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smtClean="0">
                <a:solidFill>
                  <a:srgbClr val="000000"/>
                </a:solidFill>
                <a:latin typeface="TimesNewRomanPSMT"/>
              </a:rPr>
              <a:t>Bít </a:t>
            </a:r>
            <a:r>
              <a:rPr lang="en-US" sz="2000">
                <a:solidFill>
                  <a:srgbClr val="000000"/>
                </a:solidFill>
                <a:latin typeface="TimesNewRomanPSMT"/>
              </a:rPr>
              <a:t>4 là 1: cắt </a:t>
            </a:r>
            <a:r>
              <a:rPr lang="en-US" sz="2000" smtClean="0">
                <a:solidFill>
                  <a:srgbClr val="000000"/>
                </a:solidFill>
                <a:latin typeface="TimesNewRomanPSMT"/>
              </a:rPr>
              <a:t>x=x</a:t>
            </a:r>
            <a:r>
              <a:rPr lang="en-US" sz="1100" smtClean="0">
                <a:solidFill>
                  <a:srgbClr val="000000"/>
                </a:solidFill>
                <a:latin typeface="TimesNewRomanPSMT"/>
              </a:rPr>
              <a:t>min</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Nhìn trên hình ta có: gọi điểm cuối của đoạn (</a:t>
            </a:r>
            <a:r>
              <a:rPr lang="vi-VN" sz="2000" smtClean="0">
                <a:solidFill>
                  <a:srgbClr val="000000"/>
                </a:solidFill>
                <a:latin typeface="TimesNewRomanPSMT"/>
              </a:rPr>
              <a:t>x</a:t>
            </a:r>
            <a:r>
              <a:rPr lang="vi-VN" sz="1100" smtClean="0">
                <a:solidFill>
                  <a:srgbClr val="000000"/>
                </a:solidFill>
                <a:latin typeface="TimesNewRomanPSMT"/>
              </a:rPr>
              <a:t>1</a:t>
            </a:r>
            <a:r>
              <a:rPr lang="vi-VN" sz="2000" smtClean="0">
                <a:solidFill>
                  <a:srgbClr val="000000"/>
                </a:solidFill>
                <a:latin typeface="TimesNewRomanPSMT"/>
              </a:rPr>
              <a:t>,y</a:t>
            </a:r>
            <a:r>
              <a:rPr lang="vi-VN" sz="1100" smtClean="0">
                <a:solidFill>
                  <a:srgbClr val="000000"/>
                </a:solidFill>
                <a:latin typeface="TimesNewRomanPSMT"/>
              </a:rPr>
              <a:t>1</a:t>
            </a:r>
            <a:r>
              <a:rPr lang="vi-VN" sz="2000" smtClean="0">
                <a:solidFill>
                  <a:srgbClr val="000000"/>
                </a:solidFill>
                <a:latin typeface="TimesNewRomanPSMT"/>
              </a:rPr>
              <a:t>)</a:t>
            </a:r>
            <a:r>
              <a:rPr lang="en-US" sz="2000" smtClean="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Nếu </a:t>
            </a:r>
            <a:r>
              <a:rPr lang="vi-VN" sz="2000">
                <a:solidFill>
                  <a:srgbClr val="000000"/>
                </a:solidFill>
                <a:latin typeface="TimesNewRomanPSMT"/>
              </a:rPr>
              <a:t>C được chọn thì đường y=y</a:t>
            </a:r>
            <a:r>
              <a:rPr lang="vi-VN" sz="1100">
                <a:solidFill>
                  <a:srgbClr val="000000"/>
                </a:solidFill>
                <a:latin typeface="TimesNewRomanPSMT"/>
              </a:rPr>
              <a:t>min </a:t>
            </a:r>
            <a:r>
              <a:rPr lang="vi-VN" sz="2000">
                <a:solidFill>
                  <a:srgbClr val="000000"/>
                </a:solidFill>
                <a:latin typeface="TimesNewRomanPSMT"/>
              </a:rPr>
              <a:t>chọn để tính phần cắt nhau (bít 2 = </a:t>
            </a:r>
            <a:r>
              <a:rPr lang="vi-VN" sz="2000" smtClean="0">
                <a:solidFill>
                  <a:srgbClr val="000000"/>
                </a:solidFill>
                <a:latin typeface="TimesNewRomanPSMT"/>
              </a:rPr>
              <a:t>1)</a:t>
            </a:r>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Nếu </a:t>
            </a:r>
            <a:r>
              <a:rPr lang="vi-VN" sz="2000">
                <a:solidFill>
                  <a:srgbClr val="000000"/>
                </a:solidFill>
                <a:latin typeface="TimesNewRomanPSMT"/>
              </a:rPr>
              <a:t>D được chọn thì y=y</a:t>
            </a:r>
            <a:r>
              <a:rPr lang="vi-VN" sz="1100">
                <a:solidFill>
                  <a:srgbClr val="000000"/>
                </a:solidFill>
                <a:latin typeface="TimesNewRomanPSMT"/>
              </a:rPr>
              <a:t>max </a:t>
            </a:r>
            <a:r>
              <a:rPr lang="vi-VN" sz="2000">
                <a:solidFill>
                  <a:srgbClr val="000000"/>
                </a:solidFill>
                <a:latin typeface="TimesNewRomanPSMT"/>
              </a:rPr>
              <a:t>hoặc x=x</a:t>
            </a:r>
            <a:r>
              <a:rPr lang="vi-VN" sz="1100">
                <a:solidFill>
                  <a:srgbClr val="000000"/>
                </a:solidFill>
                <a:latin typeface="TimesNewRomanPSMT"/>
              </a:rPr>
              <a:t>max </a:t>
            </a:r>
            <a:r>
              <a:rPr lang="vi-VN" sz="2000">
                <a:solidFill>
                  <a:srgbClr val="000000"/>
                </a:solidFill>
                <a:latin typeface="TimesNewRomanPSMT"/>
              </a:rPr>
              <a:t>(bít 1 và bít 3 =1)</a:t>
            </a:r>
            <a:br>
              <a:rPr lang="vi-VN" sz="2000">
                <a:solidFill>
                  <a:srgbClr val="000000"/>
                </a:solidFill>
                <a:latin typeface="TimesNewRomanPSMT"/>
              </a:rPr>
            </a:br>
            <a:endParaRPr lang="en-US" sz="2000">
              <a:solidFill>
                <a:srgbClr val="FF0000"/>
              </a:solidFill>
              <a:latin typeface="TimesNewRomanPSMT"/>
            </a:endParaRPr>
          </a:p>
        </p:txBody>
      </p:sp>
      <p:pic>
        <p:nvPicPr>
          <p:cNvPr id="9" name="Picture 8"/>
          <p:cNvPicPr>
            <a:picLocks noChangeAspect="1"/>
          </p:cNvPicPr>
          <p:nvPr/>
        </p:nvPicPr>
        <p:blipFill>
          <a:blip r:embed="rId2"/>
          <a:stretch>
            <a:fillRect/>
          </a:stretch>
        </p:blipFill>
        <p:spPr>
          <a:xfrm>
            <a:off x="7292975" y="1891330"/>
            <a:ext cx="3832225" cy="2318720"/>
          </a:xfrm>
          <a:prstGeom prst="rect">
            <a:avLst/>
          </a:prstGeom>
        </p:spPr>
      </p:pic>
    </p:spTree>
    <p:extLst>
      <p:ext uri="{BB962C8B-B14F-4D97-AF65-F5344CB8AC3E}">
        <p14:creationId xmlns:p14="http://schemas.microsoft.com/office/powerpoint/2010/main" val="232307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4149854"/>
              </a:xfrm>
              <a:prstGeom prst="rect">
                <a:avLst/>
              </a:prstGeom>
              <a:noFill/>
            </p:spPr>
            <p:txBody>
              <a:bodyPr wrap="square" lIns="0" tIns="0" rIns="0" bIns="0" rtlCol="0">
                <a:spAutoFit/>
              </a:bodyPr>
              <a:lstStyle/>
              <a:p>
                <a:pPr algn="just">
                  <a:lnSpc>
                    <a:spcPct val="120000"/>
                  </a:lnSpc>
                  <a:spcBef>
                    <a:spcPts val="600"/>
                  </a:spcBef>
                </a:pPr>
                <a:r>
                  <a:rPr lang="en-US" sz="2000" b="1" i="1" smtClean="0">
                    <a:solidFill>
                      <a:srgbClr val="000000"/>
                    </a:solidFill>
                    <a:latin typeface="TimesNewRomanPS-BoldItalicMT"/>
                  </a:rPr>
                  <a:t>Thuật </a:t>
                </a:r>
                <a:r>
                  <a:rPr lang="en-US" sz="2000" b="1" i="1">
                    <a:solidFill>
                      <a:srgbClr val="000000"/>
                    </a:solidFill>
                    <a:latin typeface="TimesNewRomanPS-BoldItalicMT"/>
                  </a:rPr>
                  <a:t>toán </a:t>
                </a:r>
                <a:r>
                  <a:rPr lang="en-US" sz="2000" b="1" i="1" smtClean="0">
                    <a:solidFill>
                      <a:srgbClr val="000000"/>
                    </a:solidFill>
                    <a:latin typeface="TimesNewRomanPS-BoldItalicMT"/>
                  </a:rPr>
                  <a:t>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Quá trình kiểm tra vị trí của đoạn thẳng so với cửa sổ. Tất cả điểm đầu và điểm cuối của</a:t>
                </a:r>
                <a:br>
                  <a:rPr lang="en-US" sz="2000">
                    <a:solidFill>
                      <a:srgbClr val="FF0000"/>
                    </a:solidFill>
                    <a:latin typeface="TimesNewRomanPSMT"/>
                  </a:rPr>
                </a:br>
                <a:r>
                  <a:rPr lang="en-US" sz="2000">
                    <a:solidFill>
                      <a:srgbClr val="FF0000"/>
                    </a:solidFill>
                    <a:latin typeface="TimesNewRomanPSMT"/>
                  </a:rPr>
                  <a:t>đoạn thẳng đã có </a:t>
                </a:r>
                <a:r>
                  <a:rPr lang="en-US" sz="2000" smtClean="0">
                    <a:solidFill>
                      <a:srgbClr val="FF0000"/>
                    </a:solidFill>
                    <a:latin typeface="TimesNewRomanPSMT"/>
                  </a:rPr>
                  <a:t>mã</a:t>
                </a:r>
              </a:p>
              <a:p>
                <a:pPr marL="342900" indent="-342900" algn="just">
                  <a:lnSpc>
                    <a:spcPct val="120000"/>
                  </a:lnSpc>
                  <a:spcBef>
                    <a:spcPts val="600"/>
                  </a:spcBef>
                  <a:buFont typeface="Wingdings" panose="05000000000000000000" pitchFamily="2" charset="2"/>
                  <a:buChar char="Ø"/>
                </a:pPr>
                <a:r>
                  <a:rPr lang="en-US" sz="2000">
                    <a:solidFill>
                      <a:srgbClr val="000000"/>
                    </a:solidFill>
                    <a:latin typeface="TimesNewRomanPSMT"/>
                  </a:rPr>
                  <a:t>Toạ độ </a:t>
                </a:r>
                <a:r>
                  <a:rPr lang="en-US" sz="2000" smtClean="0">
                    <a:solidFill>
                      <a:srgbClr val="000000"/>
                    </a:solidFill>
                    <a:latin typeface="TimesNewRomanPSMT"/>
                  </a:rPr>
                  <a:t>cắt: </a:t>
                </a:r>
                <a14:m>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𝑚𝑖𝑛</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𝑚𝑎𝑥</m:t>
                                </m:r>
                              </m:sub>
                            </m:sSub>
                          </m:e>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𝑚</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e>
                        </m:eqArr>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𝑚𝑖𝑛</m:t>
                                    </m:r>
                                  </m:sub>
                                </m:sSub>
                              </m:e>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e>
                            </m:eqArr>
                          </m:e>
                        </m:d>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Hoặc: </a:t>
                </a:r>
                <a14:m>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𝑚</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𝑚𝑖𝑛</m:t>
                                </m:r>
                              </m:sub>
                            </m:sSub>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𝑚𝑎𝑥</m:t>
                                </m:r>
                              </m:sub>
                            </m:sSub>
                          </m:e>
                        </m:eqArr>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𝑚𝑖𝑛</m:t>
                                    </m:r>
                                  </m:sub>
                                </m:sSub>
                              </m:e>
                              <m:e>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𝑚𝑎𝑥</m:t>
                                    </m:r>
                                  </m:sub>
                                </m:sSub>
                              </m:e>
                            </m:eqArr>
                          </m:e>
                        </m:d>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Có m là độ dốc của đoạn </a:t>
                </a:r>
                <a:r>
                  <a:rPr lang="en-US" sz="2000" smtClean="0">
                    <a:solidFill>
                      <a:srgbClr val="000000"/>
                    </a:solidFill>
                    <a:latin typeface="TimesNewRomanPSMT"/>
                  </a:rPr>
                  <a:t>thẳng: m</a:t>
                </a:r>
                <a:r>
                  <a:rPr lang="en-US" sz="2000">
                    <a:solidFill>
                      <a:srgbClr val="000000"/>
                    </a:solidFill>
                    <a:latin typeface="TimesNewRomanPSMT"/>
                  </a:rPr>
                  <a:t>=(y</a:t>
                </a:r>
                <a:r>
                  <a:rPr lang="en-US" sz="1100">
                    <a:solidFill>
                      <a:srgbClr val="000000"/>
                    </a:solidFill>
                    <a:latin typeface="TimesNewRomanPSMT"/>
                  </a:rPr>
                  <a:t>2</a:t>
                </a:r>
                <a:r>
                  <a:rPr lang="en-US" sz="2000">
                    <a:solidFill>
                      <a:srgbClr val="000000"/>
                    </a:solidFill>
                    <a:latin typeface="TimesNewRomanPSMT"/>
                  </a:rPr>
                  <a:t>-y</a:t>
                </a:r>
                <a:r>
                  <a:rPr lang="en-US" sz="1100">
                    <a:solidFill>
                      <a:srgbClr val="000000"/>
                    </a:solidFill>
                    <a:latin typeface="TimesNewRomanPSMT"/>
                  </a:rPr>
                  <a:t>1</a:t>
                </a:r>
                <a:r>
                  <a:rPr lang="en-US" sz="2000">
                    <a:solidFill>
                      <a:srgbClr val="000000"/>
                    </a:solidFill>
                    <a:latin typeface="TimesNewRomanPSMT"/>
                  </a:rPr>
                  <a:t>)/(</a:t>
                </a:r>
                <a:r>
                  <a:rPr lang="en-US" sz="2000" smtClean="0">
                    <a:solidFill>
                      <a:srgbClr val="000000"/>
                    </a:solidFill>
                    <a:latin typeface="TimesNewRomanPSMT"/>
                  </a:rPr>
                  <a:t>x</a:t>
                </a:r>
                <a:r>
                  <a:rPr lang="en-US" sz="1100" smtClean="0">
                    <a:solidFill>
                      <a:srgbClr val="000000"/>
                    </a:solidFill>
                    <a:latin typeface="TimesNewRomanPSMT"/>
                  </a:rPr>
                  <a:t>2</a:t>
                </a:r>
                <a:r>
                  <a:rPr lang="en-US" sz="2000" smtClean="0">
                    <a:solidFill>
                      <a:srgbClr val="000000"/>
                    </a:solidFill>
                    <a:latin typeface="TimesNewRomanPSMT"/>
                  </a:rPr>
                  <a:t>-x</a:t>
                </a:r>
                <a:r>
                  <a:rPr lang="en-US" sz="1100" smtClean="0">
                    <a:solidFill>
                      <a:srgbClr val="000000"/>
                    </a:solidFill>
                    <a:latin typeface="TimesNewRomanPSMT"/>
                  </a:rPr>
                  <a:t>1</a:t>
                </a:r>
                <a:r>
                  <a:rPr lang="en-US" sz="2000" smtClean="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Bây </a:t>
                </a:r>
                <a:r>
                  <a:rPr lang="en-US" sz="2000">
                    <a:solidFill>
                      <a:srgbClr val="000000"/>
                    </a:solidFill>
                    <a:latin typeface="TimesNewRomanPSMT"/>
                  </a:rPr>
                  <a:t>giờ thay điểm cuối (x</a:t>
                </a:r>
                <a:r>
                  <a:rPr lang="en-US" sz="1100">
                    <a:solidFill>
                      <a:srgbClr val="000000"/>
                    </a:solidFill>
                    <a:latin typeface="TimesNewRomanPSMT"/>
                  </a:rPr>
                  <a:t>1</a:t>
                </a:r>
                <a:r>
                  <a:rPr lang="en-US" sz="2000">
                    <a:solidFill>
                      <a:srgbClr val="000000"/>
                    </a:solidFill>
                    <a:latin typeface="TimesNewRomanPSMT"/>
                  </a:rPr>
                  <a:t>,y</a:t>
                </a:r>
                <a:r>
                  <a:rPr lang="en-US" sz="1100">
                    <a:solidFill>
                      <a:srgbClr val="000000"/>
                    </a:solidFill>
                    <a:latin typeface="TimesNewRomanPSMT"/>
                  </a:rPr>
                  <a:t>1</a:t>
                </a:r>
                <a:r>
                  <a:rPr lang="en-US" sz="2000">
                    <a:solidFill>
                      <a:srgbClr val="000000"/>
                    </a:solidFill>
                    <a:latin typeface="TimesNewRomanPSMT"/>
                  </a:rPr>
                  <a:t>) với điểm cắt (x</a:t>
                </a:r>
                <a:r>
                  <a:rPr lang="en-US" sz="1100">
                    <a:solidFill>
                      <a:srgbClr val="000000"/>
                    </a:solidFill>
                    <a:latin typeface="TimesNewRomanPSMT"/>
                  </a:rPr>
                  <a:t>i</a:t>
                </a:r>
                <a:r>
                  <a:rPr lang="en-US" sz="2000">
                    <a:solidFill>
                      <a:srgbClr val="000000"/>
                    </a:solidFill>
                    <a:latin typeface="TimesNewRomanPSMT"/>
                  </a:rPr>
                  <a:t>,y</a:t>
                </a:r>
                <a:r>
                  <a:rPr lang="en-US" sz="1100">
                    <a:solidFill>
                      <a:srgbClr val="000000"/>
                    </a:solidFill>
                    <a:latin typeface="TimesNewRomanPSMT"/>
                  </a:rPr>
                  <a:t>i</a:t>
                </a:r>
                <a:r>
                  <a:rPr lang="en-US" sz="2000" smtClean="0">
                    <a:solidFill>
                      <a:srgbClr val="000000"/>
                    </a:solidFill>
                    <a:latin typeface="TimesNewRomanPSMT"/>
                  </a:rPr>
                  <a:t>)</a:t>
                </a:r>
                <a:endParaRPr lang="en-US" sz="2000">
                  <a:solidFill>
                    <a:srgbClr val="FF0000"/>
                  </a:solidFill>
                  <a:latin typeface="TimesNewRomanPSMT"/>
                </a:endParaRPr>
              </a:p>
            </p:txBody>
          </p:sp>
        </mc:Choice>
        <mc:Fallback xmlns="">
          <p:sp>
            <p:nvSpPr>
              <p:cNvPr id="14" name="TextBox 13">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231070" y="924056"/>
                <a:ext cx="10275129" cy="4149854"/>
              </a:xfrm>
              <a:prstGeom prst="rect">
                <a:avLst/>
              </a:prstGeom>
              <a:blipFill rotWithShape="0">
                <a:blip r:embed="rId2"/>
                <a:stretch>
                  <a:fillRect l="-1543" t="-1176" r="-1484" b="-2059"/>
                </a:stretch>
              </a:blipFill>
            </p:spPr>
            <p:txBody>
              <a:bodyPr/>
              <a:lstStyle/>
              <a:p>
                <a:r>
                  <a:rPr lang="en-US">
                    <a:noFill/>
                  </a:rPr>
                  <a:t> </a:t>
                </a:r>
              </a:p>
            </p:txBody>
          </p:sp>
        </mc:Fallback>
      </mc:AlternateContent>
    </p:spTree>
    <p:extLst>
      <p:ext uri="{BB962C8B-B14F-4D97-AF65-F5344CB8AC3E}">
        <p14:creationId xmlns:p14="http://schemas.microsoft.com/office/powerpoint/2010/main" val="361220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4231928"/>
          </a:xfrm>
          <a:prstGeom prst="rect">
            <a:avLst/>
          </a:prstGeom>
          <a:noFill/>
        </p:spPr>
        <p:txBody>
          <a:bodyPr wrap="square" lIns="0" tIns="0" rIns="0" bIns="0" rtlCol="0">
            <a:spAutoFit/>
          </a:bodyPr>
          <a:lstStyle/>
          <a:p>
            <a:pPr algn="just">
              <a:lnSpc>
                <a:spcPct val="120000"/>
              </a:lnSpc>
              <a:spcBef>
                <a:spcPts val="600"/>
              </a:spcBef>
            </a:pPr>
            <a:r>
              <a:rPr lang="en-US" sz="2000" b="1" i="1" smtClean="0">
                <a:solidFill>
                  <a:srgbClr val="000000"/>
                </a:solidFill>
                <a:latin typeface="TimesNewRomanPS-BoldItalicMT"/>
              </a:rPr>
              <a:t>Thuật </a:t>
            </a:r>
            <a:r>
              <a:rPr lang="en-US" sz="2000" b="1" i="1">
                <a:solidFill>
                  <a:srgbClr val="000000"/>
                </a:solidFill>
                <a:latin typeface="TimesNewRomanPS-BoldItalicMT"/>
              </a:rPr>
              <a:t>toán </a:t>
            </a:r>
            <a:r>
              <a:rPr lang="en-US" sz="2000" b="1" i="1" smtClean="0">
                <a:solidFill>
                  <a:srgbClr val="000000"/>
                </a:solidFill>
                <a:latin typeface="TimesNewRomanPS-BoldItalicMT"/>
              </a:rPr>
              <a:t>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 Cho cửa sổ cắt tỉa hình chữ nhật có góc trái dưới L(-3,1), góc phải trên R(2,6</a:t>
            </a:r>
            <a:r>
              <a:rPr lang="vi-VN" sz="2000" smtClean="0">
                <a:solidFill>
                  <a:srgbClr val="FF0000"/>
                </a:solidFill>
                <a:latin typeface="TimesNewRomanPSMT"/>
              </a:rPr>
              <a:t>)</a:t>
            </a:r>
            <a:r>
              <a:rPr lang="en-US" sz="2000" smtClean="0">
                <a:solidFill>
                  <a:srgbClr val="FF0000"/>
                </a:solidFill>
                <a:latin typeface="TimesNewRomanPSMT"/>
              </a:rPr>
              <a:t>. </a:t>
            </a:r>
            <a:r>
              <a:rPr lang="vi-VN" sz="2000" smtClean="0">
                <a:solidFill>
                  <a:srgbClr val="FF0000"/>
                </a:solidFill>
                <a:latin typeface="TimesNewRomanPSMT"/>
              </a:rPr>
              <a:t>Hãy </a:t>
            </a:r>
            <a:r>
              <a:rPr lang="vi-VN" sz="2000">
                <a:solidFill>
                  <a:srgbClr val="FF0000"/>
                </a:solidFill>
                <a:latin typeface="TimesNewRomanPSMT"/>
              </a:rPr>
              <a:t>tìm mã vùng dành cho các điểm cuối của các đoạn AB có A(-2,3), B(1,2) ; CD có C</a:t>
            </a:r>
            <a:r>
              <a:rPr lang="vi-VN" sz="2000" smtClean="0">
                <a:solidFill>
                  <a:srgbClr val="FF0000"/>
                </a:solidFill>
                <a:latin typeface="TimesNewRomanPSMT"/>
              </a:rPr>
              <a:t>(-4,7</a:t>
            </a:r>
            <a:r>
              <a:rPr lang="vi-VN" sz="2000">
                <a:solidFill>
                  <a:srgbClr val="FF0000"/>
                </a:solidFill>
                <a:latin typeface="TimesNewRomanPSMT"/>
              </a:rPr>
              <a:t>), D(-2,10) ; IK có I(-4,2), K(-1,7</a:t>
            </a:r>
            <a:r>
              <a:rPr lang="vi-VN" sz="2000" smtClean="0">
                <a:solidFill>
                  <a:srgbClr val="FF0000"/>
                </a:solidFill>
                <a:latin typeface="TimesNewRomanPSMT"/>
              </a:rPr>
              <a:t>)</a:t>
            </a:r>
            <a:r>
              <a:rPr lang="en-US" sz="2000" smtClean="0">
                <a:solidFill>
                  <a:srgbClr val="FF0000"/>
                </a:solidFill>
                <a:latin typeface="TimesNewRomanPSMT"/>
              </a:rPr>
              <a:t>. </a:t>
            </a:r>
            <a:r>
              <a:rPr lang="vi-VN" sz="2000" smtClean="0">
                <a:solidFill>
                  <a:srgbClr val="FF0000"/>
                </a:solidFill>
                <a:latin typeface="TimesNewRomanPSMT"/>
              </a:rPr>
              <a:t>Tìm </a:t>
            </a:r>
            <a:r>
              <a:rPr lang="vi-VN" sz="2000">
                <a:solidFill>
                  <a:srgbClr val="FF0000"/>
                </a:solidFill>
                <a:latin typeface="TimesNewRomanPSMT"/>
              </a:rPr>
              <a:t>hạng mục cắt tỉa của </a:t>
            </a:r>
            <a:r>
              <a:rPr lang="vi-VN" sz="2000" smtClean="0">
                <a:solidFill>
                  <a:srgbClr val="FF0000"/>
                </a:solidFill>
                <a:latin typeface="TimesNewRomanPSMT"/>
              </a:rPr>
              <a:t>chúng</a:t>
            </a:r>
            <a:endParaRPr lang="en-US" sz="2000" smtClean="0">
              <a:solidFill>
                <a:srgbClr val="FF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Mã </a:t>
            </a:r>
            <a:r>
              <a:rPr lang="vi-VN" sz="2000" smtClean="0">
                <a:solidFill>
                  <a:srgbClr val="000000"/>
                </a:solidFill>
                <a:latin typeface="TimesNewRomanPSMT"/>
              </a:rPr>
              <a:t>vùng</a:t>
            </a:r>
            <a:r>
              <a:rPr lang="en-US" sz="2000" smtClean="0">
                <a:solidFill>
                  <a:srgbClr val="000000"/>
                </a:solidFill>
                <a:latin typeface="TimesNewRomanPSMT"/>
              </a:rPr>
              <a:t>:</a:t>
            </a: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1 = sign(y-y</a:t>
            </a:r>
            <a:r>
              <a:rPr lang="vi-VN" sz="1100">
                <a:solidFill>
                  <a:srgbClr val="000000"/>
                </a:solidFill>
                <a:latin typeface="TimesNewRomanPSMT"/>
              </a:rPr>
              <a:t>max</a:t>
            </a:r>
            <a:r>
              <a:rPr lang="vi-VN" sz="2000">
                <a:solidFill>
                  <a:srgbClr val="000000"/>
                </a:solidFill>
                <a:latin typeface="TimesNewRomanPSMT"/>
              </a:rPr>
              <a:t>) = </a:t>
            </a:r>
            <a:r>
              <a:rPr lang="vi-VN" sz="2000" smtClean="0">
                <a:solidFill>
                  <a:srgbClr val="000000"/>
                </a:solidFill>
                <a:latin typeface="TimesNewRomanPSMT"/>
              </a:rPr>
              <a:t>sign(y-6)</a:t>
            </a:r>
            <a:endParaRPr lang="en-US" sz="2000" smtClean="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2 = sign(y</a:t>
            </a:r>
            <a:r>
              <a:rPr lang="vi-VN" sz="1100">
                <a:solidFill>
                  <a:srgbClr val="000000"/>
                </a:solidFill>
                <a:latin typeface="TimesNewRomanPSMT"/>
              </a:rPr>
              <a:t>min</a:t>
            </a:r>
            <a:r>
              <a:rPr lang="vi-VN" sz="2000">
                <a:solidFill>
                  <a:srgbClr val="000000"/>
                </a:solidFill>
                <a:latin typeface="TimesNewRomanPSMT"/>
              </a:rPr>
              <a:t>-y) = </a:t>
            </a:r>
            <a:r>
              <a:rPr lang="vi-VN" sz="2000" smtClean="0">
                <a:solidFill>
                  <a:srgbClr val="000000"/>
                </a:solidFill>
                <a:latin typeface="TimesNewRomanPSMT"/>
              </a:rPr>
              <a:t>sign(1-y)</a:t>
            </a:r>
            <a:endParaRPr lang="en-US" sz="2000" smtClean="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3 = sign(x-x</a:t>
            </a:r>
            <a:r>
              <a:rPr lang="vi-VN" sz="1100">
                <a:solidFill>
                  <a:srgbClr val="000000"/>
                </a:solidFill>
                <a:latin typeface="TimesNewRomanPSMT"/>
              </a:rPr>
              <a:t>max</a:t>
            </a:r>
            <a:r>
              <a:rPr lang="vi-VN" sz="2000">
                <a:solidFill>
                  <a:srgbClr val="000000"/>
                </a:solidFill>
                <a:latin typeface="TimesNewRomanPSMT"/>
              </a:rPr>
              <a:t>) = </a:t>
            </a:r>
            <a:r>
              <a:rPr lang="vi-VN" sz="2000" smtClean="0">
                <a:solidFill>
                  <a:srgbClr val="000000"/>
                </a:solidFill>
                <a:latin typeface="TimesNewRomanPSMT"/>
              </a:rPr>
              <a:t>sign(x-2)</a:t>
            </a:r>
            <a:endParaRPr lang="en-US" sz="2000" smtClean="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Bít </a:t>
            </a:r>
            <a:r>
              <a:rPr lang="vi-VN" sz="2000">
                <a:solidFill>
                  <a:srgbClr val="000000"/>
                </a:solidFill>
                <a:latin typeface="TimesNewRomanPSMT"/>
              </a:rPr>
              <a:t>4 = sign(x</a:t>
            </a:r>
            <a:r>
              <a:rPr lang="vi-VN" sz="1100">
                <a:solidFill>
                  <a:srgbClr val="000000"/>
                </a:solidFill>
                <a:latin typeface="TimesNewRomanPSMT"/>
              </a:rPr>
              <a:t>min</a:t>
            </a:r>
            <a:r>
              <a:rPr lang="vi-VN" sz="2000">
                <a:solidFill>
                  <a:srgbClr val="000000"/>
                </a:solidFill>
                <a:latin typeface="TimesNewRomanPSMT"/>
              </a:rPr>
              <a:t>-x)= sign(-</a:t>
            </a:r>
            <a:r>
              <a:rPr lang="vi-VN" sz="2000" smtClean="0">
                <a:solidFill>
                  <a:srgbClr val="000000"/>
                </a:solidFill>
                <a:latin typeface="TimesNewRomanPSMT"/>
              </a:rPr>
              <a:t>3-x)</a:t>
            </a:r>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Qui </a:t>
            </a:r>
            <a:r>
              <a:rPr lang="vi-VN" sz="2000">
                <a:solidFill>
                  <a:srgbClr val="000000"/>
                </a:solidFill>
                <a:latin typeface="TimesNewRomanPSMT"/>
              </a:rPr>
              <a:t>ước sign(a) = 1 nếu a </a:t>
            </a:r>
            <a:r>
              <a:rPr lang="vi-VN" sz="2000" smtClean="0">
                <a:solidFill>
                  <a:srgbClr val="000000"/>
                </a:solidFill>
                <a:latin typeface="TimesNewRomanPSMT"/>
              </a:rPr>
              <a:t>dương</a:t>
            </a:r>
            <a:r>
              <a:rPr lang="en-US" sz="2000">
                <a:solidFill>
                  <a:srgbClr val="000000"/>
                </a:solidFill>
                <a:latin typeface="TimesNewRomanPSMT"/>
              </a:rPr>
              <a:t> </a:t>
            </a:r>
            <a:r>
              <a:rPr lang="en-US" sz="2000" smtClean="0">
                <a:solidFill>
                  <a:srgbClr val="000000"/>
                </a:solidFill>
                <a:latin typeface="TimesNewRomanPSMT"/>
              </a:rPr>
              <a:t>và </a:t>
            </a:r>
            <a:r>
              <a:rPr lang="vi-VN" sz="2000">
                <a:solidFill>
                  <a:srgbClr val="000000"/>
                </a:solidFill>
                <a:latin typeface="TimesNewRomanPSMT"/>
              </a:rPr>
              <a:t>sign(a) </a:t>
            </a:r>
            <a:r>
              <a:rPr lang="vi-VN" sz="2000" smtClean="0">
                <a:solidFill>
                  <a:srgbClr val="000000"/>
                </a:solidFill>
                <a:latin typeface="TimesNewRomanPSMT"/>
              </a:rPr>
              <a:t>= </a:t>
            </a:r>
            <a:r>
              <a:rPr lang="vi-VN" sz="2000">
                <a:solidFill>
                  <a:srgbClr val="000000"/>
                </a:solidFill>
                <a:latin typeface="TimesNewRomanPSMT"/>
              </a:rPr>
              <a:t>0 nếu a </a:t>
            </a:r>
            <a:r>
              <a:rPr lang="vi-VN" sz="2000" smtClean="0">
                <a:solidFill>
                  <a:srgbClr val="000000"/>
                </a:solidFill>
                <a:latin typeface="TimesNewRomanPSMT"/>
              </a:rPr>
              <a:t>âm</a:t>
            </a:r>
            <a:endParaRPr lang="en-US" sz="2000" smtClean="0">
              <a:solidFill>
                <a:srgbClr val="000000"/>
              </a:solidFill>
              <a:latin typeface="TimesNewRomanPSMT"/>
            </a:endParaRPr>
          </a:p>
        </p:txBody>
      </p:sp>
    </p:spTree>
    <p:extLst>
      <p:ext uri="{BB962C8B-B14F-4D97-AF65-F5344CB8AC3E}">
        <p14:creationId xmlns:p14="http://schemas.microsoft.com/office/powerpoint/2010/main" val="2532474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1" y="924056"/>
            <a:ext cx="3861630" cy="3493264"/>
          </a:xfrm>
          <a:prstGeom prst="rect">
            <a:avLst/>
          </a:prstGeom>
          <a:noFill/>
        </p:spPr>
        <p:txBody>
          <a:bodyPr wrap="square" lIns="0" tIns="0" rIns="0" bIns="0" rtlCol="0">
            <a:spAutoFit/>
          </a:bodyPr>
          <a:lstStyle/>
          <a:p>
            <a:pPr algn="just">
              <a:lnSpc>
                <a:spcPct val="120000"/>
              </a:lnSpc>
              <a:spcBef>
                <a:spcPts val="600"/>
              </a:spcBef>
            </a:pPr>
            <a:r>
              <a:rPr lang="en-US" sz="2000" b="1" i="1" smtClean="0">
                <a:solidFill>
                  <a:srgbClr val="000000"/>
                </a:solidFill>
                <a:latin typeface="TimesNewRomanPS-BoldItalicMT"/>
              </a:rPr>
              <a:t>Thuật </a:t>
            </a:r>
            <a:r>
              <a:rPr lang="en-US" sz="2000" b="1" i="1">
                <a:solidFill>
                  <a:srgbClr val="000000"/>
                </a:solidFill>
                <a:latin typeface="TimesNewRomanPS-BoldItalicMT"/>
              </a:rPr>
              <a:t>toán </a:t>
            </a:r>
            <a:r>
              <a:rPr lang="en-US" sz="2000" b="1" i="1" smtClean="0">
                <a:solidFill>
                  <a:srgbClr val="000000"/>
                </a:solidFill>
                <a:latin typeface="TimesNewRomanPS-BoldItalicMT"/>
              </a:rPr>
              <a:t>Cohen-Sutherland</a:t>
            </a:r>
          </a:p>
          <a:p>
            <a:pPr marL="342900" indent="-342900">
              <a:lnSpc>
                <a:spcPct val="120000"/>
              </a:lnSpc>
              <a:spcBef>
                <a:spcPts val="600"/>
              </a:spcBef>
              <a:buFont typeface="Wingdings" panose="05000000000000000000" pitchFamily="2" charset="2"/>
              <a:buChar char="Ø"/>
            </a:pPr>
            <a:r>
              <a:rPr lang="es-ES" sz="2000" smtClean="0">
                <a:solidFill>
                  <a:srgbClr val="000000"/>
                </a:solidFill>
                <a:latin typeface="TimesNewRomanPSMT"/>
              </a:rPr>
              <a:t>Vậy:</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A</a:t>
            </a:r>
            <a:r>
              <a:rPr lang="es-ES" sz="2000">
                <a:solidFill>
                  <a:srgbClr val="000000"/>
                </a:solidFill>
                <a:latin typeface="TimesNewRomanPSMT"/>
              </a:rPr>
              <a:t>(-2,3) có (0000</a:t>
            </a:r>
            <a:r>
              <a:rPr lang="es-ES" sz="2000" smtClean="0">
                <a:solidFill>
                  <a:srgbClr val="000000"/>
                </a:solidFill>
                <a:latin typeface="TimesNewRomanPSMT"/>
              </a:rPr>
              <a:t>)</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B(1,2</a:t>
            </a:r>
            <a:r>
              <a:rPr lang="es-ES" sz="2000">
                <a:solidFill>
                  <a:srgbClr val="000000"/>
                </a:solidFill>
                <a:latin typeface="TimesNewRomanPSMT"/>
              </a:rPr>
              <a:t>) có (</a:t>
            </a:r>
            <a:r>
              <a:rPr lang="es-ES" sz="2000" smtClean="0">
                <a:solidFill>
                  <a:srgbClr val="000000"/>
                </a:solidFill>
                <a:latin typeface="TimesNewRomanPSMT"/>
              </a:rPr>
              <a:t>0000)</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C</a:t>
            </a:r>
            <a:r>
              <a:rPr lang="es-ES" sz="2000">
                <a:solidFill>
                  <a:srgbClr val="000000"/>
                </a:solidFill>
                <a:latin typeface="TimesNewRomanPSMT"/>
              </a:rPr>
              <a:t>(-4,7</a:t>
            </a:r>
            <a:r>
              <a:rPr lang="es-ES" sz="2000" smtClean="0">
                <a:solidFill>
                  <a:srgbClr val="000000"/>
                </a:solidFill>
                <a:latin typeface="TimesNewRomanPSMT"/>
              </a:rPr>
              <a:t>) có </a:t>
            </a:r>
            <a:r>
              <a:rPr lang="es-ES" sz="2000">
                <a:solidFill>
                  <a:srgbClr val="000000"/>
                </a:solidFill>
                <a:latin typeface="TimesNewRomanPSMT"/>
              </a:rPr>
              <a:t>(</a:t>
            </a:r>
            <a:r>
              <a:rPr lang="es-ES" sz="2000" smtClean="0">
                <a:solidFill>
                  <a:srgbClr val="000000"/>
                </a:solidFill>
                <a:latin typeface="TimesNewRomanPSMT"/>
              </a:rPr>
              <a:t>1001)</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D</a:t>
            </a:r>
            <a:r>
              <a:rPr lang="es-ES" sz="2000">
                <a:solidFill>
                  <a:srgbClr val="000000"/>
                </a:solidFill>
                <a:latin typeface="TimesNewRomanPSMT"/>
              </a:rPr>
              <a:t>(-2,10) có (</a:t>
            </a:r>
            <a:r>
              <a:rPr lang="es-ES" sz="2000" smtClean="0">
                <a:solidFill>
                  <a:srgbClr val="000000"/>
                </a:solidFill>
                <a:latin typeface="TimesNewRomanPSMT"/>
              </a:rPr>
              <a:t>1000)</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I</a:t>
            </a:r>
            <a:r>
              <a:rPr lang="es-ES" sz="2000">
                <a:solidFill>
                  <a:srgbClr val="000000"/>
                </a:solidFill>
                <a:latin typeface="TimesNewRomanPSMT"/>
              </a:rPr>
              <a:t>(-4,2) có (</a:t>
            </a:r>
            <a:r>
              <a:rPr lang="es-ES" sz="2000" smtClean="0">
                <a:solidFill>
                  <a:srgbClr val="000000"/>
                </a:solidFill>
                <a:latin typeface="TimesNewRomanPSMT"/>
              </a:rPr>
              <a:t>0001)</a:t>
            </a:r>
          </a:p>
          <a:p>
            <a:pPr marL="800100" lvl="1" indent="-342900">
              <a:lnSpc>
                <a:spcPct val="120000"/>
              </a:lnSpc>
              <a:spcBef>
                <a:spcPts val="600"/>
              </a:spcBef>
              <a:buFont typeface="Wingdings" panose="05000000000000000000" pitchFamily="2" charset="2"/>
              <a:buChar char="§"/>
            </a:pPr>
            <a:r>
              <a:rPr lang="es-ES" sz="2000" smtClean="0">
                <a:solidFill>
                  <a:srgbClr val="000000"/>
                </a:solidFill>
                <a:latin typeface="TimesNewRomanPSMT"/>
              </a:rPr>
              <a:t>K</a:t>
            </a:r>
            <a:r>
              <a:rPr lang="es-ES" sz="2000">
                <a:solidFill>
                  <a:srgbClr val="000000"/>
                </a:solidFill>
                <a:latin typeface="TimesNewRomanPSMT"/>
              </a:rPr>
              <a:t>(-1,7) có (1000</a:t>
            </a:r>
            <a:r>
              <a:rPr lang="es-ES" sz="2000" smtClean="0">
                <a:solidFill>
                  <a:srgbClr val="000000"/>
                </a:solidFill>
                <a:latin typeface="TimesNewRomanPSMT"/>
              </a:rPr>
              <a:t>)</a:t>
            </a:r>
            <a:endParaRPr lang="en-US" sz="2000" smtClean="0">
              <a:solidFill>
                <a:srgbClr val="000000"/>
              </a:solidFill>
              <a:latin typeface="TimesNewRomanPSMT"/>
            </a:endParaRPr>
          </a:p>
        </p:txBody>
      </p:sp>
      <p:sp>
        <p:nvSpPr>
          <p:cNvPr id="9" name="TextBox 8">
            <a:extLst>
              <a:ext uri="{FF2B5EF4-FFF2-40B4-BE49-F238E27FC236}">
                <a16:creationId xmlns:a16="http://schemas.microsoft.com/office/drawing/2014/main" xmlns="" id="{CABF686F-91C6-49D1-A69F-A2D1290E7E30}"/>
              </a:ext>
            </a:extLst>
          </p:cNvPr>
          <p:cNvSpPr txBox="1"/>
          <p:nvPr/>
        </p:nvSpPr>
        <p:spPr>
          <a:xfrm>
            <a:off x="4660900" y="1404251"/>
            <a:ext cx="6946899" cy="2893100"/>
          </a:xfrm>
          <a:prstGeom prst="rect">
            <a:avLst/>
          </a:prstGeom>
          <a:noFill/>
        </p:spPr>
        <p:txBody>
          <a:bodyPr wrap="square" lIns="0" tIns="0" rIns="0" bIns="0" rtlCol="0">
            <a:spAutoFit/>
          </a:bodyPr>
          <a:lstStyle/>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Hạng mục cắt </a:t>
            </a:r>
            <a:r>
              <a:rPr lang="vi-VN" sz="2000" smtClean="0">
                <a:solidFill>
                  <a:srgbClr val="000000"/>
                </a:solidFill>
                <a:latin typeface="TimesNewRomanPSMT"/>
              </a:rPr>
              <a:t>tỉa</a:t>
            </a:r>
            <a:r>
              <a:rPr lang="en-US" sz="2000" smtClean="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AB </a:t>
            </a:r>
            <a:r>
              <a:rPr lang="vi-VN" sz="2000">
                <a:solidFill>
                  <a:srgbClr val="000000"/>
                </a:solidFill>
                <a:latin typeface="TimesNewRomanPSMT"/>
              </a:rPr>
              <a:t>có mã vùng đều là (0000) nên nó nằm hoàn toàn </a:t>
            </a:r>
            <a:r>
              <a:rPr lang="vi-VN" sz="2000" smtClean="0">
                <a:solidFill>
                  <a:srgbClr val="000000"/>
                </a:solidFill>
                <a:latin typeface="TimesNewRomanPSMT"/>
              </a:rPr>
              <a:t>trong</a:t>
            </a:r>
            <a:r>
              <a:rPr lang="en-US" sz="2000" smtClean="0">
                <a:solidFill>
                  <a:srgbClr val="000000"/>
                </a:solidFill>
                <a:latin typeface="TimesNewRomanPSMT"/>
              </a:rPr>
              <a:t> </a:t>
            </a: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CD </a:t>
            </a:r>
            <a:r>
              <a:rPr lang="vi-VN" sz="2000">
                <a:solidFill>
                  <a:srgbClr val="000000"/>
                </a:solidFill>
                <a:latin typeface="TimesNewRomanPSMT"/>
              </a:rPr>
              <a:t>có (1001) </a:t>
            </a:r>
            <a:r>
              <a:rPr lang="en-US" sz="2000" smtClean="0">
                <a:solidFill>
                  <a:srgbClr val="000000"/>
                </a:solidFill>
                <a:latin typeface="TimesNewRomanPSMT"/>
              </a:rPr>
              <a:t>&amp; </a:t>
            </a:r>
            <a:r>
              <a:rPr lang="vi-VN" sz="2000" smtClean="0">
                <a:solidFill>
                  <a:srgbClr val="000000"/>
                </a:solidFill>
                <a:latin typeface="TimesNewRomanPSMT"/>
              </a:rPr>
              <a:t>(</a:t>
            </a:r>
            <a:r>
              <a:rPr lang="vi-VN" sz="2000">
                <a:solidFill>
                  <a:srgbClr val="000000"/>
                </a:solidFill>
                <a:latin typeface="TimesNewRomanPSMT"/>
              </a:rPr>
              <a:t>1000) = (1000) (!= (0000)) nên hoàn toàn nằm </a:t>
            </a:r>
            <a:r>
              <a:rPr lang="vi-VN" sz="2000" smtClean="0">
                <a:solidFill>
                  <a:srgbClr val="000000"/>
                </a:solidFill>
                <a:latin typeface="TimesNewRomanPSMT"/>
              </a:rPr>
              <a:t>ngoài</a:t>
            </a:r>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IK </a:t>
            </a:r>
            <a:r>
              <a:rPr lang="vi-VN" sz="2000">
                <a:solidFill>
                  <a:srgbClr val="000000"/>
                </a:solidFill>
                <a:latin typeface="TimesNewRomanPSMT"/>
              </a:rPr>
              <a:t>có (0001) </a:t>
            </a:r>
            <a:r>
              <a:rPr lang="en-US" sz="2000" smtClean="0">
                <a:solidFill>
                  <a:srgbClr val="000000"/>
                </a:solidFill>
                <a:latin typeface="TimesNewRomanPSMT"/>
              </a:rPr>
              <a:t>|| </a:t>
            </a:r>
            <a:r>
              <a:rPr lang="vi-VN" sz="2000" smtClean="0">
                <a:solidFill>
                  <a:srgbClr val="000000"/>
                </a:solidFill>
                <a:latin typeface="TimesNewRomanPSMT"/>
              </a:rPr>
              <a:t>(1000</a:t>
            </a:r>
            <a:r>
              <a:rPr lang="vi-VN" sz="2000">
                <a:solidFill>
                  <a:srgbClr val="000000"/>
                </a:solidFill>
                <a:latin typeface="TimesNewRomanPSMT"/>
              </a:rPr>
              <a:t>) =(1001) </a:t>
            </a:r>
            <a:r>
              <a:rPr lang="en-US" sz="2000" smtClean="0">
                <a:solidFill>
                  <a:srgbClr val="000000"/>
                </a:solidFill>
                <a:latin typeface="TimesNewRomanPSMT"/>
              </a:rPr>
              <a:t>và </a:t>
            </a:r>
            <a:r>
              <a:rPr lang="vi-VN" sz="2000" smtClean="0">
                <a:solidFill>
                  <a:srgbClr val="000000"/>
                </a:solidFill>
                <a:latin typeface="TimesNewRomanPSMT"/>
              </a:rPr>
              <a:t>(</a:t>
            </a:r>
            <a:r>
              <a:rPr lang="vi-VN" sz="2000">
                <a:solidFill>
                  <a:srgbClr val="000000"/>
                </a:solidFill>
                <a:latin typeface="TimesNewRomanPSMT"/>
              </a:rPr>
              <a:t>0001) </a:t>
            </a:r>
            <a:r>
              <a:rPr lang="en-US" sz="2000" smtClean="0">
                <a:solidFill>
                  <a:srgbClr val="000000"/>
                </a:solidFill>
                <a:latin typeface="TimesNewRomanPSMT"/>
              </a:rPr>
              <a:t>&amp; </a:t>
            </a:r>
            <a:r>
              <a:rPr lang="vi-VN" sz="2000" smtClean="0">
                <a:solidFill>
                  <a:srgbClr val="000000"/>
                </a:solidFill>
                <a:latin typeface="TimesNewRomanPSMT"/>
              </a:rPr>
              <a:t>(</a:t>
            </a:r>
            <a:r>
              <a:rPr lang="vi-VN" sz="2000">
                <a:solidFill>
                  <a:srgbClr val="000000"/>
                </a:solidFill>
                <a:latin typeface="TimesNewRomanPSMT"/>
              </a:rPr>
              <a:t>1000</a:t>
            </a:r>
            <a:r>
              <a:rPr lang="vi-VN" sz="2000" smtClean="0">
                <a:solidFill>
                  <a:srgbClr val="000000"/>
                </a:solidFill>
                <a:latin typeface="TimesNewRomanPSMT"/>
              </a:rPr>
              <a:t>) =(</a:t>
            </a:r>
            <a:r>
              <a:rPr lang="vi-VN" sz="2000">
                <a:solidFill>
                  <a:srgbClr val="000000"/>
                </a:solidFill>
                <a:latin typeface="TimesNewRomanPSMT"/>
              </a:rPr>
              <a:t>0000) nên phải xén tỉa</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Xét </a:t>
            </a:r>
            <a:r>
              <a:rPr lang="vi-VN" sz="2000">
                <a:solidFill>
                  <a:srgbClr val="000000"/>
                </a:solidFill>
                <a:latin typeface="TimesNewRomanPSMT"/>
              </a:rPr>
              <a:t>I(0001) dựa trên đường biên x</a:t>
            </a:r>
            <a:r>
              <a:rPr lang="vi-VN" sz="1100">
                <a:solidFill>
                  <a:srgbClr val="000000"/>
                </a:solidFill>
                <a:latin typeface="TimesNewRomanPSMT"/>
              </a:rPr>
              <a:t>min </a:t>
            </a:r>
            <a:r>
              <a:rPr lang="vi-VN" sz="2000">
                <a:solidFill>
                  <a:srgbClr val="000000"/>
                </a:solidFill>
                <a:latin typeface="TimesNewRomanPSMT"/>
              </a:rPr>
              <a:t>=-</a:t>
            </a:r>
            <a:r>
              <a:rPr lang="vi-VN" sz="2000" smtClean="0">
                <a:solidFill>
                  <a:srgbClr val="000000"/>
                </a:solidFill>
                <a:latin typeface="TimesNewRomanPSMT"/>
              </a:rPr>
              <a:t>3</a:t>
            </a:r>
            <a:endParaRPr lang="en-US" sz="2000" smtClean="0">
              <a:solidFill>
                <a:srgbClr val="000000"/>
              </a:solidFill>
              <a:latin typeface="TimesNewRomanPSMT"/>
            </a:endParaRPr>
          </a:p>
        </p:txBody>
      </p:sp>
      <p:sp>
        <p:nvSpPr>
          <p:cNvPr id="11" name="TextBox 10">
            <a:extLst>
              <a:ext uri="{FF2B5EF4-FFF2-40B4-BE49-F238E27FC236}">
                <a16:creationId xmlns:a16="http://schemas.microsoft.com/office/drawing/2014/main" xmlns="" id="{CABF686F-91C6-49D1-A69F-A2D1290E7E30}"/>
              </a:ext>
            </a:extLst>
          </p:cNvPr>
          <p:cNvSpPr txBox="1"/>
          <p:nvPr/>
        </p:nvSpPr>
        <p:spPr>
          <a:xfrm>
            <a:off x="4660900" y="4556831"/>
            <a:ext cx="6946899" cy="1261884"/>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m</a:t>
            </a:r>
            <a:r>
              <a:rPr lang="en-US" sz="2000">
                <a:solidFill>
                  <a:srgbClr val="000000"/>
                </a:solidFill>
                <a:latin typeface="TimesNewRomanPSMT"/>
              </a:rPr>
              <a:t>=(y</a:t>
            </a:r>
            <a:r>
              <a:rPr lang="en-US" sz="1100">
                <a:solidFill>
                  <a:srgbClr val="000000"/>
                </a:solidFill>
                <a:latin typeface="TimesNewRomanPSMT"/>
              </a:rPr>
              <a:t>2</a:t>
            </a:r>
            <a:r>
              <a:rPr lang="en-US" sz="2000">
                <a:solidFill>
                  <a:srgbClr val="000000"/>
                </a:solidFill>
                <a:latin typeface="TimesNewRomanPSMT"/>
              </a:rPr>
              <a:t>-y</a:t>
            </a:r>
            <a:r>
              <a:rPr lang="en-US" sz="1100">
                <a:solidFill>
                  <a:srgbClr val="000000"/>
                </a:solidFill>
                <a:latin typeface="TimesNewRomanPSMT"/>
              </a:rPr>
              <a:t>1</a:t>
            </a:r>
            <a:r>
              <a:rPr lang="en-US" sz="2000">
                <a:solidFill>
                  <a:srgbClr val="000000"/>
                </a:solidFill>
                <a:latin typeface="TimesNewRomanPSMT"/>
              </a:rPr>
              <a:t>)/x</a:t>
            </a:r>
            <a:r>
              <a:rPr lang="en-US" sz="1100">
                <a:solidFill>
                  <a:srgbClr val="000000"/>
                </a:solidFill>
                <a:latin typeface="TimesNewRomanPSMT"/>
              </a:rPr>
              <a:t>2</a:t>
            </a:r>
            <a:r>
              <a:rPr lang="en-US" sz="2000">
                <a:solidFill>
                  <a:srgbClr val="000000"/>
                </a:solidFill>
                <a:latin typeface="TimesNewRomanPSMT"/>
              </a:rPr>
              <a:t>-x</a:t>
            </a:r>
            <a:r>
              <a:rPr lang="en-US" sz="1100">
                <a:solidFill>
                  <a:srgbClr val="000000"/>
                </a:solidFill>
                <a:latin typeface="TimesNewRomanPSMT"/>
              </a:rPr>
              <a:t>1</a:t>
            </a:r>
            <a:r>
              <a:rPr lang="en-US" sz="2000">
                <a:solidFill>
                  <a:srgbClr val="000000"/>
                </a:solidFill>
                <a:latin typeface="TimesNewRomanPSMT"/>
              </a:rPr>
              <a:t>)= (7-2)/ (-1-(-4)) = </a:t>
            </a:r>
            <a:r>
              <a:rPr lang="en-US" sz="2000" smtClean="0">
                <a:solidFill>
                  <a:srgbClr val="000000"/>
                </a:solidFill>
                <a:latin typeface="TimesNewRomanPSMT"/>
              </a:rPr>
              <a:t>5/3</a:t>
            </a: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y</a:t>
            </a:r>
            <a:r>
              <a:rPr lang="en-US" sz="1100" smtClean="0">
                <a:solidFill>
                  <a:srgbClr val="000000"/>
                </a:solidFill>
                <a:latin typeface="TimesNewRomanPSMT"/>
              </a:rPr>
              <a:t>c</a:t>
            </a:r>
            <a:r>
              <a:rPr lang="en-US" sz="2000" smtClean="0">
                <a:solidFill>
                  <a:srgbClr val="000000"/>
                </a:solidFill>
                <a:latin typeface="TimesNewRomanPSMT"/>
              </a:rPr>
              <a:t>=2 </a:t>
            </a:r>
            <a:r>
              <a:rPr lang="en-US" sz="2000">
                <a:solidFill>
                  <a:srgbClr val="000000"/>
                </a:solidFill>
                <a:latin typeface="TimesNewRomanPSMT"/>
              </a:rPr>
              <a:t>+ 5/3 (-3-(-4)) = </a:t>
            </a:r>
            <a:r>
              <a:rPr lang="en-US" sz="2000" smtClean="0">
                <a:solidFill>
                  <a:srgbClr val="000000"/>
                </a:solidFill>
                <a:latin typeface="TimesNewRomanPSMT"/>
              </a:rPr>
              <a:t>11/3</a:t>
            </a: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Thay </a:t>
            </a:r>
            <a:r>
              <a:rPr lang="en-US" sz="2000">
                <a:solidFill>
                  <a:srgbClr val="000000"/>
                </a:solidFill>
                <a:latin typeface="TimesNewRomanPSMT"/>
              </a:rPr>
              <a:t>I bởi I</a:t>
            </a:r>
            <a:r>
              <a:rPr lang="en-US" sz="1100">
                <a:solidFill>
                  <a:srgbClr val="000000"/>
                </a:solidFill>
                <a:latin typeface="TimesNewRomanPSMT"/>
              </a:rPr>
              <a:t>1 </a:t>
            </a:r>
            <a:r>
              <a:rPr lang="en-US" sz="2000">
                <a:solidFill>
                  <a:srgbClr val="000000"/>
                </a:solidFill>
                <a:latin typeface="TimesNewRomanPSMT"/>
              </a:rPr>
              <a:t>(-3,11/3) (có mã vùng 0000</a:t>
            </a:r>
            <a:r>
              <a:rPr lang="en-US" sz="2000" smtClean="0">
                <a:solidFill>
                  <a:srgbClr val="000000"/>
                </a:solidFill>
                <a:latin typeface="TimesNewRomanPSMT"/>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CABF686F-91C6-49D1-A69F-A2D1290E7E30}"/>
                  </a:ext>
                </a:extLst>
              </p:cNvPr>
              <p:cNvSpPr txBox="1"/>
              <p:nvPr/>
            </p:nvSpPr>
            <p:spPr>
              <a:xfrm>
                <a:off x="1463904" y="4775865"/>
                <a:ext cx="2895600" cy="823815"/>
              </a:xfrm>
              <a:prstGeom prst="rect">
                <a:avLst/>
              </a:prstGeom>
              <a:noFill/>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algn="just">
                  <a:lnSpc>
                    <a:spcPct val="12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𝑚𝑖𝑛</m:t>
                                  </m:r>
                                </m:sub>
                              </m:sSub>
                            </m:e>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𝑐</m:t>
                                  </m:r>
                                  <m:r>
                                    <a:rPr lang="en-US" sz="2000" b="0" i="1" smtClean="0">
                                      <a:solidFill>
                                        <a:srgbClr val="000000"/>
                                      </a:solidFill>
                                      <a:latin typeface="Cambria Math" panose="02040503050406030204" pitchFamily="18" charset="0"/>
                                    </a:rPr>
                                    <m:t>=</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𝑚</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e>
                          </m:eqArr>
                        </m:e>
                      </m:d>
                    </m:oMath>
                  </m:oMathPara>
                </a14:m>
                <a:endParaRPr lang="en-US" sz="2000" smtClean="0">
                  <a:solidFill>
                    <a:srgbClr val="000000"/>
                  </a:solidFill>
                  <a:latin typeface="TimesNewRomanPSMT"/>
                </a:endParaRPr>
              </a:p>
            </p:txBody>
          </p:sp>
        </mc:Choice>
        <mc:Fallback xmlns="">
          <p:sp>
            <p:nvSpPr>
              <p:cNvPr id="12" name="TextBox 11">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463904" y="4775865"/>
                <a:ext cx="2895600" cy="82381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329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4149854"/>
              </a:xfrm>
              <a:prstGeom prst="rect">
                <a:avLst/>
              </a:prstGeom>
              <a:noFill/>
            </p:spPr>
            <p:txBody>
              <a:bodyPr wrap="square" lIns="0" tIns="0" rIns="0" bIns="0" rtlCol="0">
                <a:spAutoFit/>
              </a:bodyPr>
              <a:lstStyle/>
              <a:p>
                <a:pPr algn="just">
                  <a:lnSpc>
                    <a:spcPct val="120000"/>
                  </a:lnSpc>
                  <a:spcBef>
                    <a:spcPts val="600"/>
                  </a:spcBef>
                </a:pPr>
                <a:r>
                  <a:rPr lang="en-US" sz="2000" b="1" i="1" smtClean="0">
                    <a:solidFill>
                      <a:srgbClr val="000000"/>
                    </a:solidFill>
                    <a:latin typeface="TimesNewRomanPS-BoldItalicMT"/>
                  </a:rPr>
                  <a:t>Thuật </a:t>
                </a:r>
                <a:r>
                  <a:rPr lang="en-US" sz="2000" b="1" i="1">
                    <a:solidFill>
                      <a:srgbClr val="000000"/>
                    </a:solidFill>
                    <a:latin typeface="TimesNewRomanPS-BoldItalicMT"/>
                  </a:rPr>
                  <a:t>toán Cyrus–Beck </a:t>
                </a:r>
                <a:r>
                  <a:rPr lang="en-US" sz="2000" b="1" i="1" smtClean="0">
                    <a:solidFill>
                      <a:srgbClr val="000000"/>
                    </a:solidFill>
                    <a:latin typeface="TimesNewRomanPS-BoldItalicMT"/>
                  </a:rPr>
                  <a:t>Lyangbarsky</a:t>
                </a:r>
              </a:p>
              <a:p>
                <a:pPr algn="just">
                  <a:lnSpc>
                    <a:spcPct val="120000"/>
                  </a:lnSpc>
                  <a:spcBef>
                    <a:spcPts val="600"/>
                  </a:spcBef>
                </a:pPr>
                <a:r>
                  <a:rPr lang="en-US" sz="2000" smtClean="0">
                    <a:solidFill>
                      <a:srgbClr val="FF0000"/>
                    </a:solidFill>
                    <a:latin typeface="TimesNewRomanPSMT"/>
                  </a:rPr>
                  <a:t>Quá trình kiểm tra vị trí của đoạn thẳng so với cửa sổ. Tất cả điểm đầu và điểm cuối của</a:t>
                </a:r>
                <a:br>
                  <a:rPr lang="en-US" sz="2000" smtClean="0">
                    <a:solidFill>
                      <a:srgbClr val="FF0000"/>
                    </a:solidFill>
                    <a:latin typeface="TimesNewRomanPSMT"/>
                  </a:rPr>
                </a:br>
                <a:r>
                  <a:rPr lang="en-US" sz="2000" smtClean="0">
                    <a:solidFill>
                      <a:srgbClr val="FF0000"/>
                    </a:solidFill>
                    <a:latin typeface="TimesNewRomanPSMT"/>
                  </a:rPr>
                  <a:t>đoạn thẳng đã có mã</a:t>
                </a:r>
              </a:p>
              <a:p>
                <a:pPr marL="342900" indent="-342900" algn="just">
                  <a:lnSpc>
                    <a:spcPct val="120000"/>
                  </a:lnSpc>
                  <a:spcBef>
                    <a:spcPts val="600"/>
                  </a:spcBef>
                  <a:buFont typeface="Wingdings" panose="05000000000000000000" pitchFamily="2" charset="2"/>
                  <a:buChar char="Ø"/>
                </a:pPr>
                <a:r>
                  <a:rPr lang="en-US" sz="2000" smtClean="0">
                    <a:solidFill>
                      <a:srgbClr val="000000"/>
                    </a:solidFill>
                    <a:latin typeface="TimesNewRomanPSMT"/>
                  </a:rPr>
                  <a:t>Toạ </a:t>
                </a:r>
                <a:r>
                  <a:rPr lang="en-US" sz="2000">
                    <a:solidFill>
                      <a:srgbClr val="000000"/>
                    </a:solidFill>
                    <a:latin typeface="TimesNewRomanPSMT"/>
                  </a:rPr>
                  <a:t>độ </a:t>
                </a:r>
                <a:r>
                  <a:rPr lang="en-US" sz="2000" smtClean="0">
                    <a:solidFill>
                      <a:srgbClr val="000000"/>
                    </a:solidFill>
                    <a:latin typeface="TimesNewRomanPSMT"/>
                  </a:rPr>
                  <a:t>cắt: </a:t>
                </a:r>
                <a14:m>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𝑚𝑖𝑛</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𝑚𝑎𝑥</m:t>
                                </m:r>
                              </m:sub>
                            </m:sSub>
                          </m:e>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𝑚</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e>
                        </m:eqArr>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𝑚𝑖𝑛</m:t>
                                    </m:r>
                                  </m:sub>
                                </m:sSub>
                              </m:e>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e>
                            </m:eqArr>
                          </m:e>
                        </m:d>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Hoặc: </a:t>
                </a:r>
                <a14:m>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𝑚</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𝑚𝑖𝑛</m:t>
                                </m:r>
                              </m:sub>
                            </m:sSub>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𝑚𝑎𝑥</m:t>
                                </m:r>
                              </m:sub>
                            </m:sSub>
                          </m:e>
                        </m:eqArr>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𝑚𝑖𝑛</m:t>
                                    </m:r>
                                  </m:sub>
                                </m:sSub>
                              </m:e>
                              <m:e>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𝑚𝑎𝑥</m:t>
                                    </m:r>
                                  </m:sub>
                                </m:sSub>
                              </m:e>
                            </m:eqArr>
                          </m:e>
                        </m:d>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Có m là độ dốc của đoạn </a:t>
                </a:r>
                <a:r>
                  <a:rPr lang="en-US" sz="2000" smtClean="0">
                    <a:solidFill>
                      <a:srgbClr val="000000"/>
                    </a:solidFill>
                    <a:latin typeface="TimesNewRomanPSMT"/>
                  </a:rPr>
                  <a:t>thẳng: m</a:t>
                </a:r>
                <a:r>
                  <a:rPr lang="en-US" sz="2000">
                    <a:solidFill>
                      <a:srgbClr val="000000"/>
                    </a:solidFill>
                    <a:latin typeface="TimesNewRomanPSMT"/>
                  </a:rPr>
                  <a:t>=(y</a:t>
                </a:r>
                <a:r>
                  <a:rPr lang="en-US" sz="1100">
                    <a:solidFill>
                      <a:srgbClr val="000000"/>
                    </a:solidFill>
                    <a:latin typeface="TimesNewRomanPSMT"/>
                  </a:rPr>
                  <a:t>2</a:t>
                </a:r>
                <a:r>
                  <a:rPr lang="en-US" sz="2000">
                    <a:solidFill>
                      <a:srgbClr val="000000"/>
                    </a:solidFill>
                    <a:latin typeface="TimesNewRomanPSMT"/>
                  </a:rPr>
                  <a:t>-y</a:t>
                </a:r>
                <a:r>
                  <a:rPr lang="en-US" sz="1100">
                    <a:solidFill>
                      <a:srgbClr val="000000"/>
                    </a:solidFill>
                    <a:latin typeface="TimesNewRomanPSMT"/>
                  </a:rPr>
                  <a:t>1</a:t>
                </a:r>
                <a:r>
                  <a:rPr lang="en-US" sz="2000">
                    <a:solidFill>
                      <a:srgbClr val="000000"/>
                    </a:solidFill>
                    <a:latin typeface="TimesNewRomanPSMT"/>
                  </a:rPr>
                  <a:t>)/(</a:t>
                </a:r>
                <a:r>
                  <a:rPr lang="en-US" sz="2000" smtClean="0">
                    <a:solidFill>
                      <a:srgbClr val="000000"/>
                    </a:solidFill>
                    <a:latin typeface="TimesNewRomanPSMT"/>
                  </a:rPr>
                  <a:t>x</a:t>
                </a:r>
                <a:r>
                  <a:rPr lang="en-US" sz="1100" smtClean="0">
                    <a:solidFill>
                      <a:srgbClr val="000000"/>
                    </a:solidFill>
                    <a:latin typeface="TimesNewRomanPSMT"/>
                  </a:rPr>
                  <a:t>2</a:t>
                </a:r>
                <a:r>
                  <a:rPr lang="en-US" sz="2000" smtClean="0">
                    <a:solidFill>
                      <a:srgbClr val="000000"/>
                    </a:solidFill>
                    <a:latin typeface="TimesNewRomanPSMT"/>
                  </a:rPr>
                  <a:t>-x</a:t>
                </a:r>
                <a:r>
                  <a:rPr lang="en-US" sz="1100" smtClean="0">
                    <a:solidFill>
                      <a:srgbClr val="000000"/>
                    </a:solidFill>
                    <a:latin typeface="TimesNewRomanPSMT"/>
                  </a:rPr>
                  <a:t>1</a:t>
                </a:r>
                <a:r>
                  <a:rPr lang="en-US" sz="2000" smtClean="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en-US" sz="2000" smtClean="0">
                    <a:solidFill>
                      <a:srgbClr val="000000"/>
                    </a:solidFill>
                    <a:latin typeface="TimesNewRomanPSMT"/>
                  </a:rPr>
                  <a:t>Bây </a:t>
                </a:r>
                <a:r>
                  <a:rPr lang="en-US" sz="2000">
                    <a:solidFill>
                      <a:srgbClr val="000000"/>
                    </a:solidFill>
                    <a:latin typeface="TimesNewRomanPSMT"/>
                  </a:rPr>
                  <a:t>giờ thay điểm cuối (x</a:t>
                </a:r>
                <a:r>
                  <a:rPr lang="en-US" sz="1100">
                    <a:solidFill>
                      <a:srgbClr val="000000"/>
                    </a:solidFill>
                    <a:latin typeface="TimesNewRomanPSMT"/>
                  </a:rPr>
                  <a:t>1</a:t>
                </a:r>
                <a:r>
                  <a:rPr lang="en-US" sz="2000">
                    <a:solidFill>
                      <a:srgbClr val="000000"/>
                    </a:solidFill>
                    <a:latin typeface="TimesNewRomanPSMT"/>
                  </a:rPr>
                  <a:t>,y</a:t>
                </a:r>
                <a:r>
                  <a:rPr lang="en-US" sz="1100">
                    <a:solidFill>
                      <a:srgbClr val="000000"/>
                    </a:solidFill>
                    <a:latin typeface="TimesNewRomanPSMT"/>
                  </a:rPr>
                  <a:t>1</a:t>
                </a:r>
                <a:r>
                  <a:rPr lang="en-US" sz="2000">
                    <a:solidFill>
                      <a:srgbClr val="000000"/>
                    </a:solidFill>
                    <a:latin typeface="TimesNewRomanPSMT"/>
                  </a:rPr>
                  <a:t>) với điểm cắt (x</a:t>
                </a:r>
                <a:r>
                  <a:rPr lang="en-US" sz="1100">
                    <a:solidFill>
                      <a:srgbClr val="000000"/>
                    </a:solidFill>
                    <a:latin typeface="TimesNewRomanPSMT"/>
                  </a:rPr>
                  <a:t>i</a:t>
                </a:r>
                <a:r>
                  <a:rPr lang="en-US" sz="2000">
                    <a:solidFill>
                      <a:srgbClr val="000000"/>
                    </a:solidFill>
                    <a:latin typeface="TimesNewRomanPSMT"/>
                  </a:rPr>
                  <a:t>,y</a:t>
                </a:r>
                <a:r>
                  <a:rPr lang="en-US" sz="1100">
                    <a:solidFill>
                      <a:srgbClr val="000000"/>
                    </a:solidFill>
                    <a:latin typeface="TimesNewRomanPSMT"/>
                  </a:rPr>
                  <a:t>i</a:t>
                </a:r>
                <a:r>
                  <a:rPr lang="en-US" sz="2000" smtClean="0">
                    <a:solidFill>
                      <a:srgbClr val="000000"/>
                    </a:solidFill>
                    <a:latin typeface="TimesNewRomanPSMT"/>
                  </a:rPr>
                  <a:t>)</a:t>
                </a:r>
                <a:endParaRPr lang="en-US" sz="2000">
                  <a:solidFill>
                    <a:srgbClr val="FF0000"/>
                  </a:solidFill>
                  <a:latin typeface="TimesNewRomanPSMT"/>
                </a:endParaRPr>
              </a:p>
            </p:txBody>
          </p:sp>
        </mc:Choice>
        <mc:Fallback xmlns="">
          <p:sp>
            <p:nvSpPr>
              <p:cNvPr id="14" name="TextBox 13">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231070" y="924056"/>
                <a:ext cx="10275129" cy="4149854"/>
              </a:xfrm>
              <a:prstGeom prst="rect">
                <a:avLst/>
              </a:prstGeom>
              <a:blipFill rotWithShape="0">
                <a:blip r:embed="rId2"/>
                <a:stretch>
                  <a:fillRect l="-1543" t="-1176" r="-1484" b="-2059"/>
                </a:stretch>
              </a:blipFill>
            </p:spPr>
            <p:txBody>
              <a:bodyPr/>
              <a:lstStyle/>
              <a:p>
                <a:r>
                  <a:rPr lang="en-US">
                    <a:noFill/>
                  </a:rPr>
                  <a:t> </a:t>
                </a:r>
              </a:p>
            </p:txBody>
          </p:sp>
        </mc:Fallback>
      </mc:AlternateContent>
    </p:spTree>
    <p:extLst>
      <p:ext uri="{BB962C8B-B14F-4D97-AF65-F5344CB8AC3E}">
        <p14:creationId xmlns:p14="http://schemas.microsoft.com/office/powerpoint/2010/main" val="290365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172380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Trong đồ họa máy tính, thuật toán Liang</a:t>
            </a:r>
            <a:r>
              <a:rPr lang="en-US">
                <a:solidFill>
                  <a:srgbClr val="000000"/>
                </a:solidFill>
                <a:latin typeface="TimesNewRomanPS-BoldItalicMT"/>
              </a:rPr>
              <a:t>-</a:t>
            </a:r>
            <a:r>
              <a:rPr lang="vi-VN">
                <a:solidFill>
                  <a:srgbClr val="000000"/>
                </a:solidFill>
                <a:latin typeface="TimesNewRomanPS-BoldItalicMT"/>
              </a:rPr>
              <a:t>Barsky (được đặt theo tên của You-Dong Liang và Brian A. Barsky). Liangky</a:t>
            </a:r>
            <a:r>
              <a:rPr lang="en-US">
                <a:solidFill>
                  <a:srgbClr val="000000"/>
                </a:solidFill>
                <a:latin typeface="TimesNewRomanPS-BoldItalicMT"/>
              </a:rPr>
              <a:t>-</a:t>
            </a:r>
            <a:r>
              <a:rPr lang="vi-VN">
                <a:solidFill>
                  <a:srgbClr val="000000"/>
                </a:solidFill>
                <a:latin typeface="TimesNewRomanPS-BoldItalicMT"/>
              </a:rPr>
              <a:t>Barsky sử dụng phương trình tham số của </a:t>
            </a:r>
            <a:r>
              <a:rPr lang="en-US">
                <a:solidFill>
                  <a:srgbClr val="000000"/>
                </a:solidFill>
                <a:latin typeface="TimesNewRomanPS-BoldItalicMT"/>
              </a:rPr>
              <a:t>đườngh thẳng</a:t>
            </a:r>
            <a:r>
              <a:rPr lang="vi-VN">
                <a:solidFill>
                  <a:srgbClr val="000000"/>
                </a:solidFill>
                <a:latin typeface="TimesNewRomanPS-BoldItalicMT"/>
              </a:rPr>
              <a:t> và bất đẳng thức mô tả phạm vi của cửa sổ cắt để xác định các giao điểm giữa </a:t>
            </a:r>
            <a:r>
              <a:rPr lang="en-US">
                <a:solidFill>
                  <a:srgbClr val="000000"/>
                </a:solidFill>
                <a:latin typeface="TimesNewRomanPS-BoldItalicMT"/>
              </a:rPr>
              <a:t>đường thẳng </a:t>
            </a:r>
            <a:r>
              <a:rPr lang="vi-VN">
                <a:solidFill>
                  <a:srgbClr val="000000"/>
                </a:solidFill>
                <a:latin typeface="TimesNewRomanPS-BoldItalicMT"/>
              </a:rPr>
              <a:t>và cửa sổ </a:t>
            </a:r>
            <a:r>
              <a:rPr lang="en-US">
                <a:solidFill>
                  <a:srgbClr val="000000"/>
                </a:solidFill>
                <a:latin typeface="TimesNewRomanPS-BoldItalicMT"/>
              </a:rPr>
              <a:t>cắt</a:t>
            </a:r>
            <a:r>
              <a:rPr lang="vi-VN">
                <a:solidFill>
                  <a:srgbClr val="000000"/>
                </a:solidFill>
                <a:latin typeface="TimesNewRomanPS-BoldItalicMT"/>
              </a:rPr>
              <a:t>. Với các giao điểm này, nó biết phần nào của đường nên được vẽ. Thuật toán này hiệu quả hơn đáng kể so với Cohen</a:t>
            </a:r>
            <a:r>
              <a:rPr lang="en-US">
                <a:solidFill>
                  <a:srgbClr val="000000"/>
                </a:solidFill>
                <a:latin typeface="TimesNewRomanPS-BoldItalicMT"/>
              </a:rPr>
              <a:t>-</a:t>
            </a:r>
            <a:r>
              <a:rPr lang="vi-VN">
                <a:solidFill>
                  <a:srgbClr val="000000"/>
                </a:solidFill>
                <a:latin typeface="TimesNewRomanPS-BoldItalicMT"/>
              </a:rPr>
              <a:t>Sutherland</a:t>
            </a:r>
            <a:r>
              <a:rPr lang="vi-VN" smtClean="0">
                <a:solidFill>
                  <a:srgbClr val="000000"/>
                </a:solidFill>
                <a:latin typeface="TimesNewRomanPS-BoldItalicMT"/>
              </a:rPr>
              <a:t>.</a:t>
            </a:r>
            <a:endParaRPr lang="en-US" smtClean="0">
              <a:solidFill>
                <a:srgbClr val="000000"/>
              </a:solidFill>
              <a:latin typeface="TimesNewRomanPS-BoldItalicMT"/>
            </a:endParaRPr>
          </a:p>
        </p:txBody>
      </p:sp>
      <p:pic>
        <p:nvPicPr>
          <p:cNvPr id="18" name="Picture 6" descr="Photo for Brian A. Ba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0" y="3300884"/>
            <a:ext cx="1406296" cy="1705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34734" y="3442583"/>
            <a:ext cx="8187266" cy="1421928"/>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Brian A. Barsky là giáo sư tại Đại học California, Berkeley, làm việc trong ngành đồ họa máy tính và mô hình hình học cũng như về khoa học thị giác. Ông cũng là thành viên của Nhóm nghiên cứu sau đại học về Kỹ thuật sinh học, một chương trình liên trường, giữa UC Berkeley và UC San Francisco.</a:t>
            </a:r>
            <a:endParaRPr lang="en-US">
              <a:solidFill>
                <a:srgbClr val="000000"/>
              </a:solidFill>
              <a:latin typeface="TimesNewRomanPS-BoldItalicMT"/>
            </a:endParaRPr>
          </a:p>
        </p:txBody>
      </p:sp>
    </p:spTree>
    <p:extLst>
      <p:ext uri="{BB962C8B-B14F-4D97-AF65-F5344CB8AC3E}">
        <p14:creationId xmlns:p14="http://schemas.microsoft.com/office/powerpoint/2010/main" val="99618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1" y="1102406"/>
            <a:ext cx="9264192" cy="4785926"/>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4.1. Các </a:t>
            </a:r>
            <a:r>
              <a:rPr lang="en-US" sz="2000" b="1">
                <a:latin typeface="Arial" panose="020B0604020202020204" pitchFamily="34" charset="0"/>
                <a:cs typeface="Arial" panose="020B0604020202020204" pitchFamily="34" charset="0"/>
              </a:rPr>
              <a:t>hệ thống toạ độ trong đồ </a:t>
            </a:r>
            <a:r>
              <a:rPr lang="en-US" sz="2000" b="1" smtClean="0">
                <a:latin typeface="Arial" panose="020B0604020202020204" pitchFamily="34" charset="0"/>
                <a:cs typeface="Arial" panose="020B0604020202020204" pitchFamily="34" charset="0"/>
              </a:rPr>
              <a:t>hoạ</a:t>
            </a:r>
          </a:p>
          <a:p>
            <a:pPr marL="342900" indent="-342900" algn="just">
              <a:lnSpc>
                <a:spcPct val="130000"/>
              </a:lnSpc>
              <a:spcBef>
                <a:spcPts val="600"/>
              </a:spcBef>
              <a:buFont typeface="Wingdings" panose="05000000000000000000" pitchFamily="2" charset="2"/>
              <a:buChar char="Ø"/>
            </a:pPr>
            <a:r>
              <a:rPr lang="vi-VN" sz="2000" smtClean="0">
                <a:latin typeface="Arial" panose="020B0604020202020204" pitchFamily="34" charset="0"/>
                <a:cs typeface="Arial" panose="020B0604020202020204" pitchFamily="34" charset="0"/>
              </a:rPr>
              <a:t>Một </a:t>
            </a:r>
            <a:r>
              <a:rPr lang="vi-VN" sz="2000">
                <a:latin typeface="Arial" panose="020B0604020202020204" pitchFamily="34" charset="0"/>
                <a:cs typeface="Arial" panose="020B0604020202020204" pitchFamily="34" charset="0"/>
              </a:rPr>
              <a:t>hình ảnh được tạo ra bằng máy tính thường trình bày một khung </a:t>
            </a:r>
            <a:r>
              <a:rPr lang="vi-VN" sz="2000" smtClean="0">
                <a:latin typeface="Arial" panose="020B0604020202020204" pitchFamily="34" charset="0"/>
                <a:cs typeface="Arial" panose="020B0604020202020204" pitchFamily="34" charset="0"/>
              </a:rPr>
              <a:t>xem</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(viewing</a:t>
            </a:r>
            <a:r>
              <a:rPr lang="vi-VN" sz="200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từng</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phần </a:t>
            </a:r>
            <a:r>
              <a:rPr lang="vi-VN" sz="2000">
                <a:latin typeface="Arial" panose="020B0604020202020204" pitchFamily="34" charset="0"/>
                <a:cs typeface="Arial" panose="020B0604020202020204" pitchFamily="34" charset="0"/>
              </a:rPr>
              <a:t>của quang cảnh lớn. Giống hệt như ta nhìn cảnh vật qua cửa sổ hay một kính ngắm </a:t>
            </a:r>
            <a:r>
              <a:rPr lang="vi-VN" sz="2000" smtClean="0">
                <a:latin typeface="Arial" panose="020B0604020202020204" pitchFamily="34" charset="0"/>
                <a:cs typeface="Arial" panose="020B0604020202020204" pitchFamily="34" charset="0"/>
              </a:rPr>
              <a:t>camera.</a:t>
            </a:r>
            <a:r>
              <a:rPr lang="en-US" sz="2000" smtClean="0">
                <a:latin typeface="Arial" panose="020B0604020202020204" pitchFamily="34" charset="0"/>
                <a:cs typeface="Arial" panose="020B0604020202020204" pitchFamily="34" charset="0"/>
              </a:rPr>
              <a:t> </a:t>
            </a:r>
          </a:p>
          <a:p>
            <a:pPr marL="342900" indent="-342900" algn="just">
              <a:lnSpc>
                <a:spcPct val="130000"/>
              </a:lnSpc>
              <a:spcBef>
                <a:spcPts val="600"/>
              </a:spcBef>
              <a:buFont typeface="Wingdings" panose="05000000000000000000" pitchFamily="2" charset="2"/>
              <a:buChar char="Ø"/>
            </a:pPr>
            <a:r>
              <a:rPr lang="vi-VN" sz="2000" smtClean="0">
                <a:latin typeface="Arial" panose="020B0604020202020204" pitchFamily="34" charset="0"/>
                <a:cs typeface="Arial" panose="020B0604020202020204" pitchFamily="34" charset="0"/>
              </a:rPr>
              <a:t>Để </a:t>
            </a:r>
            <a:r>
              <a:rPr lang="vi-VN" sz="2000">
                <a:latin typeface="Arial" panose="020B0604020202020204" pitchFamily="34" charset="0"/>
                <a:cs typeface="Arial" panose="020B0604020202020204" pitchFamily="34" charset="0"/>
              </a:rPr>
              <a:t>tạo ra hình ảnh đối tượng trên các thiết bị hiển thị bắt buộc người sử dụng phải có bước </a:t>
            </a:r>
            <a:r>
              <a:rPr lang="vi-VN" sz="2000" smtClean="0">
                <a:latin typeface="Arial" panose="020B0604020202020204" pitchFamily="34" charset="0"/>
                <a:cs typeface="Arial" panose="020B0604020202020204" pitchFamily="34" charset="0"/>
              </a:rPr>
              <a:t>biến</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đổi </a:t>
            </a:r>
            <a:r>
              <a:rPr lang="vi-VN" sz="2000">
                <a:latin typeface="Arial" panose="020B0604020202020204" pitchFamily="34" charset="0"/>
                <a:cs typeface="Arial" panose="020B0604020202020204" pitchFamily="34" charset="0"/>
              </a:rPr>
              <a:t>trung gian</a:t>
            </a:r>
            <a:r>
              <a:rPr lang="vi-VN" sz="2000" smtClean="0">
                <a:latin typeface="Arial" panose="020B0604020202020204" pitchFamily="34" charset="0"/>
                <a:cs typeface="Arial" panose="020B0604020202020204" pitchFamily="34" charset="0"/>
              </a:rPr>
              <a:t>.</a:t>
            </a:r>
            <a:endParaRPr lang="en-US" sz="2000" smtClean="0">
              <a:latin typeface="Arial" panose="020B0604020202020204" pitchFamily="34" charset="0"/>
              <a:cs typeface="Arial" panose="020B0604020202020204" pitchFamily="34" charset="0"/>
            </a:endParaRPr>
          </a:p>
          <a:p>
            <a:pPr algn="just">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thực (WCS – World Coordinate System</a:t>
            </a:r>
            <a:r>
              <a:rPr lang="en-US" sz="2000" b="1" i="1" smtClean="0">
                <a:solidFill>
                  <a:srgbClr val="FF0000"/>
                </a:solidFill>
                <a:latin typeface="Arial" panose="020B0604020202020204" pitchFamily="34" charset="0"/>
                <a:cs typeface="Arial" panose="020B0604020202020204" pitchFamily="34" charset="0"/>
              </a:rPr>
              <a:t>)</a:t>
            </a:r>
            <a:endParaRPr lang="en-US" sz="2000" b="1">
              <a:solidFill>
                <a:srgbClr val="FF0000"/>
              </a:solidFill>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Hệ toạ độ của đối tượng được các chương trình ứng dụng sử dụng để mô tả toạ độ các </a:t>
            </a:r>
            <a:r>
              <a:rPr lang="vi-VN" sz="2000" smtClean="0">
                <a:latin typeface="Arial" panose="020B0604020202020204" pitchFamily="34" charset="0"/>
                <a:cs typeface="Arial" panose="020B0604020202020204" pitchFamily="34" charset="0"/>
              </a:rPr>
              <a:t>đối</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tượng </a:t>
            </a:r>
            <a:r>
              <a:rPr lang="vi-VN" sz="2000">
                <a:latin typeface="Arial" panose="020B0604020202020204" pitchFamily="34" charset="0"/>
                <a:cs typeface="Arial" panose="020B0604020202020204" pitchFamily="34" charset="0"/>
              </a:rPr>
              <a:t>trong thế giới </a:t>
            </a:r>
            <a:r>
              <a:rPr lang="vi-VN" sz="2000" smtClean="0">
                <a:latin typeface="Arial" panose="020B0604020202020204" pitchFamily="34" charset="0"/>
                <a:cs typeface="Arial" panose="020B0604020202020204" pitchFamily="34" charset="0"/>
              </a:rPr>
              <a:t>thực.</a:t>
            </a:r>
            <a:endParaRPr lang="en-US" sz="2000" smtClean="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smtClean="0">
                <a:latin typeface="Arial" panose="020B0604020202020204" pitchFamily="34" charset="0"/>
                <a:cs typeface="Arial" panose="020B0604020202020204" pitchFamily="34" charset="0"/>
              </a:rPr>
              <a:t>Đơn </a:t>
            </a:r>
            <a:r>
              <a:rPr lang="vi-VN" sz="2000">
                <a:latin typeface="Arial" panose="020B0604020202020204" pitchFamily="34" charset="0"/>
                <a:cs typeface="Arial" panose="020B0604020202020204" pitchFamily="34" charset="0"/>
              </a:rPr>
              <a:t>vị trong hệ thống toạ độ phụ thuộc vào không gian và kích thước của đối tượng </a:t>
            </a:r>
            <a:r>
              <a:rPr lang="vi-VN" sz="2000" smtClean="0">
                <a:latin typeface="Arial" panose="020B0604020202020204" pitchFamily="34" charset="0"/>
                <a:cs typeface="Arial" panose="020B0604020202020204" pitchFamily="34" charset="0"/>
              </a:rPr>
              <a:t>được</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mô </a:t>
            </a:r>
            <a:r>
              <a:rPr lang="vi-VN" sz="2000">
                <a:latin typeface="Arial" panose="020B0604020202020204" pitchFamily="34" charset="0"/>
                <a:cs typeface="Arial" panose="020B0604020202020204" pitchFamily="34" charset="0"/>
              </a:rPr>
              <a:t>tả: A</a:t>
            </a:r>
            <a:r>
              <a:rPr lang="vi-VN" sz="2000" baseline="30000">
                <a:latin typeface="Arial" panose="020B0604020202020204" pitchFamily="34" charset="0"/>
                <a:cs typeface="Arial" panose="020B0604020202020204" pitchFamily="34" charset="0"/>
              </a:rPr>
              <a:t>0</a:t>
            </a:r>
            <a:r>
              <a:rPr lang="vi-VN" sz="2000">
                <a:latin typeface="Arial" panose="020B0604020202020204" pitchFamily="34" charset="0"/>
                <a:cs typeface="Arial" panose="020B0604020202020204" pitchFamily="34" charset="0"/>
              </a:rPr>
              <a:t>, nm, mm, m, km</a:t>
            </a:r>
            <a:r>
              <a:rPr lang="vi-VN" sz="200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514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3213187"/>
          </a:xfrm>
          <a:prstGeom prst="rect">
            <a:avLst/>
          </a:prstGeom>
        </p:spPr>
        <p:txBody>
          <a:bodyPr wrap="square">
            <a:spAutoFit/>
          </a:bodyPr>
          <a:lstStyle/>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Biểu diễn đoạn thẳng theo tham biến: đoạn thẳng bất kỳ đi qua hai điểm P</a:t>
            </a:r>
            <a:r>
              <a:rPr lang="vi-VN" sz="1050">
                <a:solidFill>
                  <a:srgbClr val="000000"/>
                </a:solidFill>
                <a:latin typeface="TimesNewRomanPSMT"/>
              </a:rPr>
              <a:t>1</a:t>
            </a:r>
            <a:r>
              <a:rPr lang="vi-VN">
                <a:solidFill>
                  <a:srgbClr val="000000"/>
                </a:solidFill>
                <a:latin typeface="TimesNewRomanPSMT"/>
              </a:rPr>
              <a:t>(x</a:t>
            </a:r>
            <a:r>
              <a:rPr lang="vi-VN" sz="1050">
                <a:solidFill>
                  <a:srgbClr val="000000"/>
                </a:solidFill>
                <a:latin typeface="TimesNewRomanPSMT"/>
              </a:rPr>
              <a:t>1</a:t>
            </a:r>
            <a:r>
              <a:rPr lang="vi-VN">
                <a:solidFill>
                  <a:srgbClr val="000000"/>
                </a:solidFill>
                <a:latin typeface="TimesNewRomanPSMT"/>
              </a:rPr>
              <a:t>,y</a:t>
            </a:r>
            <a:r>
              <a:rPr lang="vi-VN" sz="1050">
                <a:solidFill>
                  <a:srgbClr val="000000"/>
                </a:solidFill>
                <a:latin typeface="TimesNewRomanPSMT"/>
              </a:rPr>
              <a:t>1</a:t>
            </a:r>
            <a:r>
              <a:rPr lang="vi-VN">
                <a:solidFill>
                  <a:srgbClr val="000000"/>
                </a:solidFill>
                <a:latin typeface="TimesNewRomanPSMT"/>
              </a:rPr>
              <a:t>) và</a:t>
            </a:r>
            <a:br>
              <a:rPr lang="vi-VN">
                <a:solidFill>
                  <a:srgbClr val="000000"/>
                </a:solidFill>
                <a:latin typeface="TimesNewRomanPSMT"/>
              </a:rPr>
            </a:br>
            <a:r>
              <a:rPr lang="vi-VN">
                <a:solidFill>
                  <a:srgbClr val="000000"/>
                </a:solidFill>
                <a:latin typeface="TimesNewRomanPSMT"/>
              </a:rPr>
              <a:t>P</a:t>
            </a:r>
            <a:r>
              <a:rPr lang="vi-VN" sz="1050">
                <a:solidFill>
                  <a:srgbClr val="000000"/>
                </a:solidFill>
                <a:latin typeface="TimesNewRomanPSMT"/>
              </a:rPr>
              <a:t>2</a:t>
            </a:r>
            <a:r>
              <a:rPr lang="vi-VN">
                <a:solidFill>
                  <a:srgbClr val="000000"/>
                </a:solidFill>
                <a:latin typeface="TimesNewRomanPSMT"/>
              </a:rPr>
              <a:t>(x</a:t>
            </a:r>
            <a:r>
              <a:rPr lang="vi-VN" sz="1050">
                <a:solidFill>
                  <a:srgbClr val="000000"/>
                </a:solidFill>
                <a:latin typeface="TimesNewRomanPSMT"/>
              </a:rPr>
              <a:t>2</a:t>
            </a:r>
            <a:r>
              <a:rPr lang="vi-VN">
                <a:solidFill>
                  <a:srgbClr val="000000"/>
                </a:solidFill>
                <a:latin typeface="TimesNewRomanPSMT"/>
              </a:rPr>
              <a:t>,y</a:t>
            </a:r>
            <a:r>
              <a:rPr lang="vi-VN" sz="1050">
                <a:solidFill>
                  <a:srgbClr val="000000"/>
                </a:solidFill>
                <a:latin typeface="TimesNewRomanPSMT"/>
              </a:rPr>
              <a:t>2</a:t>
            </a:r>
            <a:r>
              <a:rPr lang="vi-VN">
                <a:solidFill>
                  <a:srgbClr val="000000"/>
                </a:solidFill>
                <a:latin typeface="TimesNewRomanPSMT"/>
              </a:rPr>
              <a:t>) chúng ta có phương trình tham </a:t>
            </a:r>
            <a:r>
              <a:rPr lang="vi-VN" smtClean="0">
                <a:solidFill>
                  <a:srgbClr val="000000"/>
                </a:solidFill>
                <a:latin typeface="TimesNewRomanPSMT"/>
              </a:rPr>
              <a:t>biến:</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s-ES" smtClean="0">
                <a:solidFill>
                  <a:srgbClr val="000000"/>
                </a:solidFill>
                <a:latin typeface="TimesNewRomanPSMT"/>
              </a:rPr>
              <a:t>x=x(u) có </a:t>
            </a:r>
            <a:r>
              <a:rPr lang="es-ES">
                <a:solidFill>
                  <a:srgbClr val="000000"/>
                </a:solidFill>
                <a:latin typeface="TimesNewRomanPSMT"/>
              </a:rPr>
              <a:t>0&lt;=u&lt;=</a:t>
            </a:r>
            <a:r>
              <a:rPr lang="es-ES" smtClean="0">
                <a:solidFill>
                  <a:srgbClr val="000000"/>
                </a:solidFill>
                <a:latin typeface="TimesNewRomanPSMT"/>
              </a:rPr>
              <a:t>1 và y=y(u)</a:t>
            </a:r>
          </a:p>
          <a:p>
            <a:pPr marL="285750" indent="-285750">
              <a:lnSpc>
                <a:spcPct val="120000"/>
              </a:lnSpc>
              <a:spcBef>
                <a:spcPts val="600"/>
              </a:spcBef>
              <a:buFont typeface="Wingdings" panose="05000000000000000000" pitchFamily="2" charset="2"/>
              <a:buChar char="Ø"/>
            </a:pPr>
            <a:r>
              <a:rPr lang="es-ES" smtClean="0">
                <a:solidFill>
                  <a:srgbClr val="000000"/>
                </a:solidFill>
                <a:latin typeface="TimesNewRomanPSMT"/>
              </a:rPr>
              <a:t>Vì </a:t>
            </a:r>
            <a:r>
              <a:rPr lang="es-ES">
                <a:solidFill>
                  <a:srgbClr val="000000"/>
                </a:solidFill>
                <a:latin typeface="TimesNewRomanPSMT"/>
              </a:rPr>
              <a:t>vectơ chỉ có một chiều nên vectơ vị </a:t>
            </a:r>
            <a:r>
              <a:rPr lang="es-ES" smtClean="0">
                <a:solidFill>
                  <a:srgbClr val="000000"/>
                </a:solidFill>
                <a:latin typeface="TimesNewRomanPSMT"/>
              </a:rPr>
              <a:t>trí:</a:t>
            </a:r>
          </a:p>
          <a:p>
            <a:pPr marL="742950" lvl="1" indent="-285750">
              <a:lnSpc>
                <a:spcPct val="120000"/>
              </a:lnSpc>
              <a:spcBef>
                <a:spcPts val="600"/>
              </a:spcBef>
              <a:buFont typeface="Wingdings" panose="05000000000000000000" pitchFamily="2" charset="2"/>
              <a:buChar char="§"/>
            </a:pPr>
            <a:r>
              <a:rPr lang="es-ES" smtClean="0">
                <a:solidFill>
                  <a:srgbClr val="000000"/>
                </a:solidFill>
                <a:latin typeface="TimesNewRomanPSMT"/>
              </a:rPr>
              <a:t>P(u</a:t>
            </a:r>
            <a:r>
              <a:rPr lang="es-ES">
                <a:solidFill>
                  <a:srgbClr val="000000"/>
                </a:solidFill>
                <a:latin typeface="TimesNewRomanPSMT"/>
              </a:rPr>
              <a:t>)=P</a:t>
            </a:r>
            <a:r>
              <a:rPr lang="es-ES" sz="1050">
                <a:solidFill>
                  <a:srgbClr val="000000"/>
                </a:solidFill>
                <a:latin typeface="TimesNewRomanPSMT"/>
              </a:rPr>
              <a:t>1 </a:t>
            </a:r>
            <a:r>
              <a:rPr lang="es-ES">
                <a:solidFill>
                  <a:srgbClr val="000000"/>
                </a:solidFill>
                <a:latin typeface="TimesNewRomanPSMT"/>
              </a:rPr>
              <a:t>+ (P</a:t>
            </a:r>
            <a:r>
              <a:rPr lang="es-ES" sz="1050">
                <a:solidFill>
                  <a:srgbClr val="000000"/>
                </a:solidFill>
                <a:latin typeface="TimesNewRomanPSMT"/>
              </a:rPr>
              <a:t>2</a:t>
            </a:r>
            <a:r>
              <a:rPr lang="es-ES">
                <a:solidFill>
                  <a:srgbClr val="000000"/>
                </a:solidFill>
                <a:latin typeface="TimesNewRomanPSMT"/>
              </a:rPr>
              <a:t>-P</a:t>
            </a:r>
            <a:r>
              <a:rPr lang="es-ES" sz="1050">
                <a:solidFill>
                  <a:srgbClr val="000000"/>
                </a:solidFill>
                <a:latin typeface="TimesNewRomanPSMT"/>
              </a:rPr>
              <a:t>1</a:t>
            </a:r>
            <a:r>
              <a:rPr lang="es-ES">
                <a:solidFill>
                  <a:srgbClr val="000000"/>
                </a:solidFill>
                <a:latin typeface="TimesNewRomanPSMT"/>
              </a:rPr>
              <a:t>).</a:t>
            </a:r>
            <a:r>
              <a:rPr lang="es-ES" smtClean="0">
                <a:solidFill>
                  <a:srgbClr val="000000"/>
                </a:solidFill>
                <a:latin typeface="TimesNewRomanPSMT"/>
              </a:rPr>
              <a:t>u</a:t>
            </a:r>
          </a:p>
          <a:p>
            <a:pPr marL="742950" lvl="1" indent="-285750">
              <a:lnSpc>
                <a:spcPct val="120000"/>
              </a:lnSpc>
              <a:spcBef>
                <a:spcPts val="600"/>
              </a:spcBef>
              <a:buFont typeface="Wingdings" panose="05000000000000000000" pitchFamily="2" charset="2"/>
              <a:buChar char="§"/>
            </a:pPr>
            <a:r>
              <a:rPr lang="es-ES" smtClean="0">
                <a:solidFill>
                  <a:srgbClr val="000000"/>
                </a:solidFill>
                <a:latin typeface="TimesNewRomanPSMT"/>
              </a:rPr>
              <a:t>x </a:t>
            </a:r>
            <a:r>
              <a:rPr lang="es-ES">
                <a:solidFill>
                  <a:srgbClr val="000000"/>
                </a:solidFill>
                <a:latin typeface="TimesNewRomanPSMT"/>
              </a:rPr>
              <a:t>= </a:t>
            </a:r>
            <a:r>
              <a:rPr lang="es-ES" smtClean="0">
                <a:solidFill>
                  <a:srgbClr val="000000"/>
                </a:solidFill>
                <a:latin typeface="TimesNewRomanPSMT"/>
              </a:rPr>
              <a:t>x</a:t>
            </a:r>
            <a:r>
              <a:rPr lang="es-ES" sz="1050" smtClean="0">
                <a:solidFill>
                  <a:srgbClr val="000000"/>
                </a:solidFill>
                <a:latin typeface="TimesNewRomanPSMT"/>
              </a:rPr>
              <a:t>1 </a:t>
            </a:r>
            <a:r>
              <a:rPr lang="es-ES">
                <a:solidFill>
                  <a:srgbClr val="000000"/>
                </a:solidFill>
                <a:latin typeface="TimesNewRomanPSMT"/>
              </a:rPr>
              <a:t>+ (x</a:t>
            </a:r>
            <a:r>
              <a:rPr lang="es-ES" sz="1050">
                <a:solidFill>
                  <a:srgbClr val="000000"/>
                </a:solidFill>
                <a:latin typeface="TimesNewRomanPSMT"/>
              </a:rPr>
              <a:t>2 </a:t>
            </a:r>
            <a:r>
              <a:rPr lang="es-ES">
                <a:solidFill>
                  <a:srgbClr val="000000"/>
                </a:solidFill>
                <a:latin typeface="TimesNewRomanPSMT"/>
              </a:rPr>
              <a:t>- x</a:t>
            </a:r>
            <a:r>
              <a:rPr lang="es-ES" sz="1050">
                <a:solidFill>
                  <a:srgbClr val="000000"/>
                </a:solidFill>
                <a:latin typeface="TimesNewRomanPSMT"/>
              </a:rPr>
              <a:t>1</a:t>
            </a:r>
            <a:r>
              <a:rPr lang="es-ES">
                <a:solidFill>
                  <a:srgbClr val="000000"/>
                </a:solidFill>
                <a:latin typeface="TimesNewRomanPSMT"/>
              </a:rPr>
              <a:t>)u = x</a:t>
            </a:r>
            <a:r>
              <a:rPr lang="es-ES" sz="1050">
                <a:solidFill>
                  <a:srgbClr val="000000"/>
                </a:solidFill>
                <a:latin typeface="TimesNewRomanPSMT"/>
              </a:rPr>
              <a:t>1 </a:t>
            </a:r>
            <a:r>
              <a:rPr lang="es-ES">
                <a:solidFill>
                  <a:srgbClr val="000000"/>
                </a:solidFill>
                <a:latin typeface="TimesNewRomanPSMT"/>
              </a:rPr>
              <a:t>+ </a:t>
            </a:r>
            <a:r>
              <a:rPr lang="es-ES" smtClean="0">
                <a:solidFill>
                  <a:srgbClr val="000000"/>
                </a:solidFill>
                <a:latin typeface="SymbolMT"/>
              </a:rPr>
              <a:t>Δ</a:t>
            </a:r>
            <a:r>
              <a:rPr lang="es-ES" smtClean="0">
                <a:solidFill>
                  <a:srgbClr val="000000"/>
                </a:solidFill>
                <a:latin typeface="TimesNewRomanPSMT"/>
              </a:rPr>
              <a:t>x.u</a:t>
            </a:r>
          </a:p>
          <a:p>
            <a:pPr marL="742950" lvl="1" indent="-285750">
              <a:lnSpc>
                <a:spcPct val="120000"/>
              </a:lnSpc>
              <a:spcBef>
                <a:spcPts val="600"/>
              </a:spcBef>
              <a:buFont typeface="Wingdings" panose="05000000000000000000" pitchFamily="2" charset="2"/>
              <a:buChar char="§"/>
            </a:pPr>
            <a:r>
              <a:rPr lang="es-ES" smtClean="0">
                <a:solidFill>
                  <a:srgbClr val="000000"/>
                </a:solidFill>
                <a:latin typeface="TimesNewRomanPSMT"/>
              </a:rPr>
              <a:t>y </a:t>
            </a:r>
            <a:r>
              <a:rPr lang="es-ES">
                <a:solidFill>
                  <a:srgbClr val="000000"/>
                </a:solidFill>
                <a:latin typeface="TimesNewRomanPSMT"/>
              </a:rPr>
              <a:t>= y</a:t>
            </a:r>
            <a:r>
              <a:rPr lang="es-ES" sz="1050">
                <a:solidFill>
                  <a:srgbClr val="000000"/>
                </a:solidFill>
                <a:latin typeface="TimesNewRomanPSMT"/>
              </a:rPr>
              <a:t>1 </a:t>
            </a:r>
            <a:r>
              <a:rPr lang="es-ES">
                <a:solidFill>
                  <a:srgbClr val="000000"/>
                </a:solidFill>
                <a:latin typeface="TimesNewRomanPSMT"/>
              </a:rPr>
              <a:t>+ (y</a:t>
            </a:r>
            <a:r>
              <a:rPr lang="es-ES" sz="1050">
                <a:solidFill>
                  <a:srgbClr val="000000"/>
                </a:solidFill>
                <a:latin typeface="TimesNewRomanPSMT"/>
              </a:rPr>
              <a:t>2 </a:t>
            </a:r>
            <a:r>
              <a:rPr lang="es-ES">
                <a:solidFill>
                  <a:srgbClr val="000000"/>
                </a:solidFill>
                <a:latin typeface="TimesNewRomanPSMT"/>
              </a:rPr>
              <a:t>- y</a:t>
            </a:r>
            <a:r>
              <a:rPr lang="es-ES" sz="1050">
                <a:solidFill>
                  <a:srgbClr val="000000"/>
                </a:solidFill>
                <a:latin typeface="TimesNewRomanPSMT"/>
              </a:rPr>
              <a:t>1</a:t>
            </a:r>
            <a:r>
              <a:rPr lang="es-ES">
                <a:solidFill>
                  <a:srgbClr val="000000"/>
                </a:solidFill>
                <a:latin typeface="TimesNewRomanPSMT"/>
              </a:rPr>
              <a:t>)u = y1 + </a:t>
            </a:r>
            <a:r>
              <a:rPr lang="es-ES" smtClean="0">
                <a:solidFill>
                  <a:srgbClr val="000000"/>
                </a:solidFill>
                <a:latin typeface="SymbolMT"/>
              </a:rPr>
              <a:t>Δ</a:t>
            </a:r>
            <a:r>
              <a:rPr lang="es-ES" smtClean="0">
                <a:solidFill>
                  <a:srgbClr val="000000"/>
                </a:solidFill>
                <a:latin typeface="TimesNewRomanPSMT"/>
              </a:rPr>
              <a:t>y.u</a:t>
            </a:r>
          </a:p>
          <a:p>
            <a:pPr>
              <a:lnSpc>
                <a:spcPct val="120000"/>
              </a:lnSpc>
              <a:spcBef>
                <a:spcPts val="600"/>
              </a:spcBef>
            </a:pPr>
            <a:endParaRPr lang="en-US" smtClean="0">
              <a:solidFill>
                <a:srgbClr val="000000"/>
              </a:solidFill>
              <a:latin typeface="TimesNewRomanPS-BoldItalicMT"/>
            </a:endParaRPr>
          </a:p>
        </p:txBody>
      </p:sp>
      <p:pic>
        <p:nvPicPr>
          <p:cNvPr id="5" name="Picture 4"/>
          <p:cNvPicPr>
            <a:picLocks noChangeAspect="1"/>
          </p:cNvPicPr>
          <p:nvPr/>
        </p:nvPicPr>
        <p:blipFill>
          <a:blip r:embed="rId2"/>
          <a:stretch>
            <a:fillRect/>
          </a:stretch>
        </p:blipFill>
        <p:spPr>
          <a:xfrm>
            <a:off x="2095499" y="4279811"/>
            <a:ext cx="2628485" cy="1918794"/>
          </a:xfrm>
          <a:prstGeom prst="rect">
            <a:avLst/>
          </a:prstGeom>
        </p:spPr>
      </p:pic>
      <p:sp>
        <p:nvSpPr>
          <p:cNvPr id="15" name="Rectangle 14"/>
          <p:cNvSpPr/>
          <p:nvPr/>
        </p:nvSpPr>
        <p:spPr>
          <a:xfrm>
            <a:off x="2095499" y="6211835"/>
            <a:ext cx="3390900" cy="327077"/>
          </a:xfrm>
          <a:prstGeom prst="rect">
            <a:avLst/>
          </a:prstGeom>
        </p:spPr>
        <p:txBody>
          <a:bodyPr wrap="square">
            <a:spAutoFit/>
          </a:bodyPr>
          <a:lstStyle/>
          <a:p>
            <a:pPr algn="just">
              <a:lnSpc>
                <a:spcPct val="120000"/>
              </a:lnSpc>
              <a:spcBef>
                <a:spcPts val="600"/>
              </a:spcBef>
            </a:pPr>
            <a:r>
              <a:rPr lang="vi-VN" sz="1400" i="1">
                <a:solidFill>
                  <a:srgbClr val="000000"/>
                </a:solidFill>
                <a:latin typeface="TimesNewRomanPS-BoldMT"/>
              </a:rPr>
              <a:t>Phương trình tham số cho đoạn </a:t>
            </a:r>
            <a:r>
              <a:rPr lang="vi-VN" sz="1400" i="1" smtClean="0">
                <a:solidFill>
                  <a:srgbClr val="000000"/>
                </a:solidFill>
                <a:latin typeface="TimesNewRomanPS-BoldMT"/>
              </a:rPr>
              <a:t>thẳng</a:t>
            </a:r>
            <a:endParaRPr lang="en-US" sz="1400" i="1" smtClean="0">
              <a:solidFill>
                <a:srgbClr val="000000"/>
              </a:solidFill>
              <a:latin typeface="TimesNewRomanPS-BoldItalicMT"/>
            </a:endParaRPr>
          </a:p>
        </p:txBody>
      </p:sp>
      <p:pic>
        <p:nvPicPr>
          <p:cNvPr id="6" name="Picture 5"/>
          <p:cNvPicPr>
            <a:picLocks noChangeAspect="1"/>
          </p:cNvPicPr>
          <p:nvPr/>
        </p:nvPicPr>
        <p:blipFill>
          <a:blip r:embed="rId3"/>
          <a:stretch>
            <a:fillRect/>
          </a:stretch>
        </p:blipFill>
        <p:spPr>
          <a:xfrm>
            <a:off x="6292434" y="2029591"/>
            <a:ext cx="4286665" cy="2673942"/>
          </a:xfrm>
          <a:prstGeom prst="rect">
            <a:avLst/>
          </a:prstGeom>
        </p:spPr>
      </p:pic>
      <p:sp>
        <p:nvSpPr>
          <p:cNvPr id="16" name="Rectangle 15"/>
          <p:cNvSpPr/>
          <p:nvPr/>
        </p:nvSpPr>
        <p:spPr>
          <a:xfrm>
            <a:off x="8124616" y="4951914"/>
            <a:ext cx="1590884" cy="350865"/>
          </a:xfrm>
          <a:prstGeom prst="rect">
            <a:avLst/>
          </a:prstGeom>
        </p:spPr>
        <p:txBody>
          <a:bodyPr wrap="square">
            <a:spAutoFit/>
          </a:bodyPr>
          <a:lstStyle/>
          <a:p>
            <a:pPr algn="just">
              <a:lnSpc>
                <a:spcPct val="120000"/>
              </a:lnSpc>
              <a:spcBef>
                <a:spcPts val="600"/>
              </a:spcBef>
            </a:pPr>
            <a:r>
              <a:rPr lang="en-US" sz="1400" i="1">
                <a:solidFill>
                  <a:srgbClr val="000000"/>
                </a:solidFill>
                <a:latin typeface="TimesNewRomanPS-BoldMT"/>
              </a:rPr>
              <a:t>Mô tả giải </a:t>
            </a:r>
            <a:r>
              <a:rPr lang="en-US" sz="1400" i="1" smtClean="0">
                <a:solidFill>
                  <a:srgbClr val="000000"/>
                </a:solidFill>
                <a:latin typeface="TimesNewRomanPS-BoldMT"/>
              </a:rPr>
              <a:t>thuật</a:t>
            </a:r>
            <a:endParaRPr lang="en-US" sz="1400" i="1">
              <a:solidFill>
                <a:srgbClr val="000000"/>
              </a:solidFill>
              <a:latin typeface="TimesNewRomanPS-BoldMT"/>
            </a:endParaRPr>
          </a:p>
        </p:txBody>
      </p:sp>
    </p:spTree>
    <p:extLst>
      <p:ext uri="{BB962C8B-B14F-4D97-AF65-F5344CB8AC3E}">
        <p14:creationId xmlns:p14="http://schemas.microsoft.com/office/powerpoint/2010/main" val="12316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4850559"/>
          </a:xfrm>
          <a:prstGeom prst="rect">
            <a:avLst/>
          </a:prstGeom>
        </p:spPr>
        <p:txBody>
          <a:bodyPr wrap="square">
            <a:spAutoFit/>
          </a:bodyPr>
          <a:lstStyle/>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Khi ta chuyển động dọc theo đường mở rộng với u thẳng từ -</a:t>
            </a:r>
            <a:r>
              <a:rPr lang="vi-VN">
                <a:solidFill>
                  <a:srgbClr val="000000"/>
                </a:solidFill>
                <a:latin typeface="SymbolMT"/>
              </a:rPr>
              <a:t>∞ </a:t>
            </a:r>
            <a:r>
              <a:rPr lang="vi-VN">
                <a:solidFill>
                  <a:srgbClr val="000000"/>
                </a:solidFill>
                <a:latin typeface="TimesNewRomanPSMT"/>
              </a:rPr>
              <a:t>tới +</a:t>
            </a:r>
            <a:r>
              <a:rPr lang="vi-VN">
                <a:solidFill>
                  <a:srgbClr val="000000"/>
                </a:solidFill>
                <a:latin typeface="SymbolMT"/>
              </a:rPr>
              <a:t>∞ </a:t>
            </a:r>
            <a:r>
              <a:rPr lang="vi-VN">
                <a:solidFill>
                  <a:srgbClr val="000000"/>
                </a:solidFill>
                <a:latin typeface="TimesNewRomanPSMT"/>
              </a:rPr>
              <a:t>thì ta phải</a:t>
            </a:r>
            <a:r>
              <a:rPr lang="vi-VN" smtClean="0">
                <a:solidFill>
                  <a:srgbClr val="000000"/>
                </a:solidFill>
                <a:latin typeface="TimesNewRomanPSMT"/>
              </a:rPr>
              <a:t>:</a:t>
            </a:r>
            <a:endParaRPr lang="en-US" smtClean="0">
              <a:solidFill>
                <a:srgbClr val="000000"/>
              </a:solidFill>
              <a:latin typeface="TimesNewRomanPSMT"/>
            </a:endParaRPr>
          </a:p>
          <a:p>
            <a:pPr marL="742950" lvl="1" indent="-285750" algn="just">
              <a:lnSpc>
                <a:spcPct val="120000"/>
              </a:lnSpc>
              <a:spcBef>
                <a:spcPts val="600"/>
              </a:spcBef>
              <a:buFont typeface="Wingdings" panose="05000000000000000000" pitchFamily="2" charset="2"/>
              <a:buChar char="§"/>
            </a:pPr>
            <a:r>
              <a:rPr lang="vi-VN" smtClean="0">
                <a:solidFill>
                  <a:srgbClr val="000000"/>
                </a:solidFill>
                <a:latin typeface="TimesNewRomanPSMT"/>
              </a:rPr>
              <a:t>Chuyển </a:t>
            </a:r>
            <a:r>
              <a:rPr lang="vi-VN">
                <a:solidFill>
                  <a:srgbClr val="000000"/>
                </a:solidFill>
                <a:latin typeface="TimesNewRomanPSMT"/>
              </a:rPr>
              <a:t>từ bên ngoài vào bên trong hai đường biên của cửa sổ cắt tỉa (ở dưới và bên trái</a:t>
            </a:r>
            <a:r>
              <a:rPr lang="vi-VN" smtClean="0">
                <a:solidFill>
                  <a:srgbClr val="000000"/>
                </a:solidFill>
                <a:latin typeface="TimesNewRomanPSMT"/>
              </a:rPr>
              <a:t>)</a:t>
            </a:r>
            <a:endParaRPr lang="en-US" smtClean="0">
              <a:solidFill>
                <a:srgbClr val="000000"/>
              </a:solidFill>
              <a:latin typeface="TimesNewRomanPSMT"/>
            </a:endParaRPr>
          </a:p>
          <a:p>
            <a:pPr marL="742950" lvl="1" indent="-285750" algn="just">
              <a:lnSpc>
                <a:spcPct val="120000"/>
              </a:lnSpc>
              <a:spcBef>
                <a:spcPts val="600"/>
              </a:spcBef>
              <a:buFont typeface="Wingdings" panose="05000000000000000000" pitchFamily="2" charset="2"/>
              <a:buChar char="§"/>
            </a:pPr>
            <a:r>
              <a:rPr lang="vi-VN" smtClean="0">
                <a:solidFill>
                  <a:srgbClr val="000000"/>
                </a:solidFill>
                <a:latin typeface="TimesNewRomanPSMT"/>
              </a:rPr>
              <a:t>Sau </a:t>
            </a:r>
            <a:r>
              <a:rPr lang="vi-VN">
                <a:solidFill>
                  <a:srgbClr val="000000"/>
                </a:solidFill>
                <a:latin typeface="TimesNewRomanPSMT"/>
              </a:rPr>
              <a:t>đó chúng ta di chuyển từ trong ra bên ngoài của hai đường biên khác (từ trên và từ</a:t>
            </a:r>
            <a:br>
              <a:rPr lang="vi-VN">
                <a:solidFill>
                  <a:srgbClr val="000000"/>
                </a:solidFill>
                <a:latin typeface="TimesNewRomanPSMT"/>
              </a:rPr>
            </a:br>
            <a:r>
              <a:rPr lang="vi-VN">
                <a:solidFill>
                  <a:srgbClr val="000000"/>
                </a:solidFill>
                <a:latin typeface="TimesNewRomanPSMT"/>
              </a:rPr>
              <a:t>bên phải</a:t>
            </a:r>
            <a:r>
              <a:rPr lang="vi-VN" smtClean="0">
                <a:solidFill>
                  <a:srgbClr val="000000"/>
                </a:solidFill>
                <a:latin typeface="TimesNewRomanPSMT"/>
              </a:rPr>
              <a:t>)</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Với điểm (x,y) nằm bên trong cửa sổ cắt </a:t>
            </a:r>
            <a:r>
              <a:rPr lang="en-US" smtClean="0">
                <a:solidFill>
                  <a:srgbClr val="000000"/>
                </a:solidFill>
                <a:latin typeface="TimesNewRomanPSMT"/>
              </a:rPr>
              <a:t>tỉa:</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x</a:t>
            </a:r>
            <a:r>
              <a:rPr lang="en-US" sz="1050" smtClean="0">
                <a:solidFill>
                  <a:srgbClr val="000000"/>
                </a:solidFill>
                <a:latin typeface="TimesNewRomanPSMT"/>
              </a:rPr>
              <a:t>min </a:t>
            </a:r>
            <a:r>
              <a:rPr lang="en-US">
                <a:solidFill>
                  <a:srgbClr val="000000"/>
                </a:solidFill>
                <a:latin typeface="TimesNewRomanPSMT"/>
              </a:rPr>
              <a:t>&lt;= x</a:t>
            </a:r>
            <a:r>
              <a:rPr lang="en-US" sz="1050">
                <a:solidFill>
                  <a:srgbClr val="000000"/>
                </a:solidFill>
                <a:latin typeface="TimesNewRomanPSMT"/>
              </a:rPr>
              <a:t>1 </a:t>
            </a:r>
            <a:r>
              <a:rPr lang="en-US">
                <a:solidFill>
                  <a:srgbClr val="000000"/>
                </a:solidFill>
                <a:latin typeface="TimesNewRomanPSMT"/>
              </a:rPr>
              <a:t>+ </a:t>
            </a:r>
            <a:r>
              <a:rPr lang="el-GR">
                <a:solidFill>
                  <a:srgbClr val="000000"/>
                </a:solidFill>
                <a:latin typeface="SymbolMT"/>
              </a:rPr>
              <a:t>Δ</a:t>
            </a:r>
            <a:r>
              <a:rPr lang="en-US">
                <a:solidFill>
                  <a:srgbClr val="000000"/>
                </a:solidFill>
                <a:latin typeface="TimesNewRomanPSMT"/>
              </a:rPr>
              <a:t>x.u &lt;= </a:t>
            </a:r>
            <a:r>
              <a:rPr lang="en-US" smtClean="0">
                <a:solidFill>
                  <a:srgbClr val="000000"/>
                </a:solidFill>
                <a:latin typeface="TimesNewRomanPSMT"/>
              </a:rPr>
              <a:t>x</a:t>
            </a:r>
            <a:r>
              <a:rPr lang="en-US" sz="1050" smtClean="0">
                <a:solidFill>
                  <a:srgbClr val="000000"/>
                </a:solidFill>
                <a:latin typeface="TimesNewRomanPSMT"/>
              </a:rPr>
              <a:t>max</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y</a:t>
            </a:r>
            <a:r>
              <a:rPr lang="en-US" sz="1050" smtClean="0">
                <a:solidFill>
                  <a:srgbClr val="000000"/>
                </a:solidFill>
                <a:latin typeface="TimesNewRomanPSMT"/>
              </a:rPr>
              <a:t>min </a:t>
            </a:r>
            <a:r>
              <a:rPr lang="en-US">
                <a:solidFill>
                  <a:srgbClr val="000000"/>
                </a:solidFill>
                <a:latin typeface="TimesNewRomanPSMT"/>
              </a:rPr>
              <a:t>&lt;= y</a:t>
            </a:r>
            <a:r>
              <a:rPr lang="en-US" sz="1050">
                <a:solidFill>
                  <a:srgbClr val="000000"/>
                </a:solidFill>
                <a:latin typeface="TimesNewRomanPSMT"/>
              </a:rPr>
              <a:t>1 </a:t>
            </a:r>
            <a:r>
              <a:rPr lang="en-US">
                <a:solidFill>
                  <a:srgbClr val="000000"/>
                </a:solidFill>
                <a:latin typeface="TimesNewRomanPSMT"/>
              </a:rPr>
              <a:t>+ </a:t>
            </a:r>
            <a:r>
              <a:rPr lang="el-GR">
                <a:solidFill>
                  <a:srgbClr val="000000"/>
                </a:solidFill>
                <a:latin typeface="SymbolMT"/>
              </a:rPr>
              <a:t>Δ</a:t>
            </a:r>
            <a:r>
              <a:rPr lang="en-US">
                <a:solidFill>
                  <a:srgbClr val="000000"/>
                </a:solidFill>
                <a:latin typeface="TimesNewRomanPSMT"/>
              </a:rPr>
              <a:t>y.u &lt;= </a:t>
            </a:r>
            <a:r>
              <a:rPr lang="en-US" smtClean="0">
                <a:solidFill>
                  <a:srgbClr val="000000"/>
                </a:solidFill>
                <a:latin typeface="TimesNewRomanPSMT"/>
              </a:rPr>
              <a:t>y</a:t>
            </a:r>
            <a:r>
              <a:rPr lang="en-US" sz="1050" smtClean="0">
                <a:solidFill>
                  <a:srgbClr val="000000"/>
                </a:solidFill>
                <a:latin typeface="TimesNewRomanPSMT"/>
              </a:rPr>
              <a:t>max</a:t>
            </a:r>
          </a:p>
          <a:p>
            <a:pPr marL="285750" indent="-285750">
              <a:lnSpc>
                <a:spcPct val="120000"/>
              </a:lnSpc>
              <a:spcBef>
                <a:spcPts val="600"/>
              </a:spcBef>
              <a:buFont typeface="Wingdings" panose="05000000000000000000" pitchFamily="2" charset="2"/>
              <a:buChar char="Ø"/>
            </a:pPr>
            <a:r>
              <a:rPr lang="en-US" smtClean="0">
                <a:solidFill>
                  <a:srgbClr val="000000"/>
                </a:solidFill>
                <a:latin typeface="TimesNewRomanPSMT"/>
              </a:rPr>
              <a:t>Suy </a:t>
            </a:r>
            <a:r>
              <a:rPr lang="en-US">
                <a:solidFill>
                  <a:srgbClr val="000000"/>
                </a:solidFill>
                <a:latin typeface="TimesNewRomanPSMT"/>
              </a:rPr>
              <a:t>ra</a:t>
            </a:r>
            <a:r>
              <a:rPr lang="en-US" smtClean="0">
                <a:solidFill>
                  <a:srgbClr val="000000"/>
                </a:solidFill>
                <a:latin typeface="TimesNewRomanPSMT"/>
              </a:rPr>
              <a:t>:</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a:t>
            </a:r>
            <a:r>
              <a:rPr lang="el-GR">
                <a:solidFill>
                  <a:srgbClr val="000000"/>
                </a:solidFill>
                <a:latin typeface="SymbolMT"/>
              </a:rPr>
              <a:t>Δ</a:t>
            </a:r>
            <a:r>
              <a:rPr lang="en-US">
                <a:solidFill>
                  <a:srgbClr val="000000"/>
                </a:solidFill>
                <a:latin typeface="TimesNewRomanPSMT"/>
              </a:rPr>
              <a:t>x.u &lt;= x</a:t>
            </a:r>
            <a:r>
              <a:rPr lang="en-US" sz="1050">
                <a:solidFill>
                  <a:srgbClr val="000000"/>
                </a:solidFill>
                <a:latin typeface="TimesNewRomanPSMT"/>
              </a:rPr>
              <a:t>1 </a:t>
            </a:r>
            <a:r>
              <a:rPr lang="en-US">
                <a:solidFill>
                  <a:srgbClr val="000000"/>
                </a:solidFill>
                <a:latin typeface="TimesNewRomanPSMT"/>
              </a:rPr>
              <a:t>– x</a:t>
            </a:r>
            <a:r>
              <a:rPr lang="en-US" sz="1050">
                <a:solidFill>
                  <a:srgbClr val="000000"/>
                </a:solidFill>
                <a:latin typeface="TimesNewRomanPSMT"/>
              </a:rPr>
              <a:t>min </a:t>
            </a:r>
            <a:r>
              <a:rPr lang="en-US" smtClean="0">
                <a:solidFill>
                  <a:srgbClr val="000000"/>
                </a:solidFill>
                <a:latin typeface="TimesNewRomanPSMT"/>
              </a:rPr>
              <a:t>k=1</a:t>
            </a:r>
          </a:p>
          <a:p>
            <a:pPr marL="742950" lvl="1" indent="-285750">
              <a:lnSpc>
                <a:spcPct val="120000"/>
              </a:lnSpc>
              <a:spcBef>
                <a:spcPts val="600"/>
              </a:spcBef>
              <a:buFont typeface="Wingdings" panose="05000000000000000000" pitchFamily="2" charset="2"/>
              <a:buChar char="§"/>
            </a:pPr>
            <a:r>
              <a:rPr lang="el-GR" smtClean="0">
                <a:solidFill>
                  <a:srgbClr val="000000"/>
                </a:solidFill>
                <a:latin typeface="SymbolMT"/>
              </a:rPr>
              <a:t>Δ</a:t>
            </a:r>
            <a:r>
              <a:rPr lang="en-US" smtClean="0">
                <a:solidFill>
                  <a:srgbClr val="000000"/>
                </a:solidFill>
                <a:latin typeface="TimesNewRomanPSMT"/>
              </a:rPr>
              <a:t>x.u </a:t>
            </a:r>
            <a:r>
              <a:rPr lang="en-US">
                <a:solidFill>
                  <a:srgbClr val="000000"/>
                </a:solidFill>
                <a:latin typeface="TimesNewRomanPSMT"/>
              </a:rPr>
              <a:t>&lt;= </a:t>
            </a:r>
            <a:r>
              <a:rPr lang="en-US" smtClean="0">
                <a:solidFill>
                  <a:srgbClr val="000000"/>
                </a:solidFill>
                <a:latin typeface="TimesNewRomanPSMT"/>
              </a:rPr>
              <a:t>x</a:t>
            </a:r>
            <a:r>
              <a:rPr lang="en-US" sz="1050" smtClean="0">
                <a:solidFill>
                  <a:srgbClr val="000000"/>
                </a:solidFill>
                <a:latin typeface="TimesNewRomanPSMT"/>
              </a:rPr>
              <a:t>max </a:t>
            </a:r>
            <a:r>
              <a:rPr lang="en-US">
                <a:solidFill>
                  <a:srgbClr val="000000"/>
                </a:solidFill>
                <a:latin typeface="TimesNewRomanPSMT"/>
              </a:rPr>
              <a:t>– x</a:t>
            </a:r>
            <a:r>
              <a:rPr lang="en-US" sz="1050">
                <a:solidFill>
                  <a:srgbClr val="000000"/>
                </a:solidFill>
                <a:latin typeface="TimesNewRomanPSMT"/>
              </a:rPr>
              <a:t>1 </a:t>
            </a:r>
            <a:r>
              <a:rPr lang="en-US" smtClean="0">
                <a:solidFill>
                  <a:srgbClr val="000000"/>
                </a:solidFill>
                <a:latin typeface="TimesNewRomanPSMT"/>
              </a:rPr>
              <a:t>k=2</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a:t>
            </a:r>
            <a:r>
              <a:rPr lang="el-GR">
                <a:solidFill>
                  <a:srgbClr val="000000"/>
                </a:solidFill>
                <a:latin typeface="SymbolMT"/>
              </a:rPr>
              <a:t>Δ</a:t>
            </a:r>
            <a:r>
              <a:rPr lang="en-US">
                <a:solidFill>
                  <a:srgbClr val="000000"/>
                </a:solidFill>
                <a:latin typeface="TimesNewRomanPSMT"/>
              </a:rPr>
              <a:t>y.u &lt;= y</a:t>
            </a:r>
            <a:r>
              <a:rPr lang="en-US" sz="1050">
                <a:solidFill>
                  <a:srgbClr val="000000"/>
                </a:solidFill>
                <a:latin typeface="TimesNewRomanPSMT"/>
              </a:rPr>
              <a:t>1 </a:t>
            </a:r>
            <a:r>
              <a:rPr lang="en-US">
                <a:solidFill>
                  <a:srgbClr val="000000"/>
                </a:solidFill>
                <a:latin typeface="TimesNewRomanPSMT"/>
              </a:rPr>
              <a:t>– y</a:t>
            </a:r>
            <a:r>
              <a:rPr lang="en-US" sz="1050">
                <a:solidFill>
                  <a:srgbClr val="000000"/>
                </a:solidFill>
                <a:latin typeface="TimesNewRomanPSMT"/>
              </a:rPr>
              <a:t>min </a:t>
            </a:r>
            <a:r>
              <a:rPr lang="en-US" smtClean="0">
                <a:solidFill>
                  <a:srgbClr val="000000"/>
                </a:solidFill>
                <a:latin typeface="TimesNewRomanPSMT"/>
              </a:rPr>
              <a:t>k=3</a:t>
            </a:r>
          </a:p>
          <a:p>
            <a:pPr marL="742950" lvl="1" indent="-285750">
              <a:lnSpc>
                <a:spcPct val="120000"/>
              </a:lnSpc>
              <a:spcBef>
                <a:spcPts val="600"/>
              </a:spcBef>
              <a:buFont typeface="Wingdings" panose="05000000000000000000" pitchFamily="2" charset="2"/>
              <a:buChar char="§"/>
            </a:pPr>
            <a:r>
              <a:rPr lang="el-GR" smtClean="0">
                <a:solidFill>
                  <a:srgbClr val="000000"/>
                </a:solidFill>
                <a:latin typeface="SymbolMT"/>
              </a:rPr>
              <a:t>Δ</a:t>
            </a:r>
            <a:r>
              <a:rPr lang="en-US">
                <a:solidFill>
                  <a:srgbClr val="000000"/>
                </a:solidFill>
                <a:latin typeface="TimesNewRomanPSMT"/>
              </a:rPr>
              <a:t>y.u &lt;= y</a:t>
            </a:r>
            <a:r>
              <a:rPr lang="en-US" sz="1050">
                <a:solidFill>
                  <a:srgbClr val="000000"/>
                </a:solidFill>
                <a:latin typeface="TimesNewRomanPSMT"/>
              </a:rPr>
              <a:t>max </a:t>
            </a:r>
            <a:r>
              <a:rPr lang="en-US">
                <a:solidFill>
                  <a:srgbClr val="000000"/>
                </a:solidFill>
                <a:latin typeface="TimesNewRomanPSMT"/>
              </a:rPr>
              <a:t>– y</a:t>
            </a:r>
            <a:r>
              <a:rPr lang="en-US" sz="1050">
                <a:solidFill>
                  <a:srgbClr val="000000"/>
                </a:solidFill>
                <a:latin typeface="TimesNewRomanPSMT"/>
              </a:rPr>
              <a:t>1 </a:t>
            </a:r>
            <a:r>
              <a:rPr lang="en-US" smtClean="0">
                <a:solidFill>
                  <a:srgbClr val="000000"/>
                </a:solidFill>
                <a:latin typeface="TimesNewRomanPSMT"/>
              </a:rPr>
              <a:t>k=4</a:t>
            </a:r>
            <a:endParaRPr lang="en-US" smtClean="0">
              <a:solidFill>
                <a:srgbClr val="000000"/>
              </a:solidFill>
              <a:latin typeface="TimesNewRomanPS-BoldItalicMT"/>
            </a:endParaRPr>
          </a:p>
        </p:txBody>
      </p:sp>
      <p:sp>
        <p:nvSpPr>
          <p:cNvPr id="8" name="Rectangle 7"/>
          <p:cNvSpPr/>
          <p:nvPr/>
        </p:nvSpPr>
        <p:spPr>
          <a:xfrm>
            <a:off x="6368634" y="3854676"/>
            <a:ext cx="4279901" cy="2419124"/>
          </a:xfrm>
          <a:prstGeom prst="rect">
            <a:avLst/>
          </a:prstGeom>
        </p:spPr>
        <p:txBody>
          <a:bodyPr wrap="square">
            <a:spAutoFit/>
          </a:bodyPr>
          <a:lstStyle/>
          <a:p>
            <a:pPr marL="285750" indent="-285750">
              <a:lnSpc>
                <a:spcPct val="120000"/>
              </a:lnSpc>
              <a:buFont typeface="Wingdings" panose="05000000000000000000" pitchFamily="2" charset="2"/>
              <a:buChar char="Ø"/>
            </a:pPr>
            <a:r>
              <a:rPr lang="en-US">
                <a:solidFill>
                  <a:srgbClr val="000000"/>
                </a:solidFill>
                <a:latin typeface="TimesNewRomanPSMT"/>
              </a:rPr>
              <a:t>Viết tổng quát:</a:t>
            </a:r>
          </a:p>
          <a:p>
            <a:pPr marL="742950" lvl="1" indent="-285750">
              <a:lnSpc>
                <a:spcPct val="120000"/>
              </a:lnSpc>
              <a:buFont typeface="Wingdings" panose="05000000000000000000" pitchFamily="2" charset="2"/>
              <a:buChar char="§"/>
            </a:pPr>
            <a:r>
              <a:rPr lang="en-US">
                <a:solidFill>
                  <a:srgbClr val="000000"/>
                </a:solidFill>
                <a:latin typeface="TimesNewRomanPSMT"/>
              </a:rPr>
              <a:t>Pk.u &lt;=qk có k=1,2,3,4</a:t>
            </a:r>
          </a:p>
          <a:p>
            <a:pPr marL="285750" indent="-285750">
              <a:lnSpc>
                <a:spcPct val="120000"/>
              </a:lnSpc>
              <a:buFont typeface="Wingdings" panose="05000000000000000000" pitchFamily="2" charset="2"/>
              <a:buChar char="Ø"/>
            </a:pPr>
            <a:r>
              <a:rPr lang="vi-VN">
                <a:solidFill>
                  <a:srgbClr val="000000"/>
                </a:solidFill>
                <a:latin typeface="TimesNewRomanPSMT"/>
              </a:rPr>
              <a:t>Trong đó:</a:t>
            </a:r>
            <a:endParaRPr lang="en-US">
              <a:solidFill>
                <a:srgbClr val="000000"/>
              </a:solidFill>
              <a:latin typeface="TimesNewRomanPSMT"/>
            </a:endParaRPr>
          </a:p>
          <a:p>
            <a:pPr marL="742950" lvl="1" indent="-285750">
              <a:lnSpc>
                <a:spcPct val="120000"/>
              </a:lnSpc>
              <a:buFont typeface="Wingdings" panose="05000000000000000000" pitchFamily="2" charset="2"/>
              <a:buChar char="§"/>
            </a:pPr>
            <a:r>
              <a:rPr lang="vi-VN">
                <a:solidFill>
                  <a:srgbClr val="000000"/>
                </a:solidFill>
                <a:latin typeface="TimesNewRomanPSMT"/>
              </a:rPr>
              <a:t>P1 = -</a:t>
            </a:r>
            <a:r>
              <a:rPr lang="el-GR">
                <a:solidFill>
                  <a:srgbClr val="000000"/>
                </a:solidFill>
                <a:latin typeface="TimesNewRomanPSMT"/>
              </a:rPr>
              <a:t>Δ</a:t>
            </a:r>
            <a:r>
              <a:rPr lang="vi-VN">
                <a:solidFill>
                  <a:srgbClr val="000000"/>
                </a:solidFill>
                <a:latin typeface="TimesNewRomanPSMT"/>
              </a:rPr>
              <a:t>xq1=x1 – xmin (phải)</a:t>
            </a:r>
            <a:endParaRPr lang="en-US">
              <a:solidFill>
                <a:srgbClr val="000000"/>
              </a:solidFill>
              <a:latin typeface="TimesNewRomanPSMT"/>
            </a:endParaRPr>
          </a:p>
          <a:p>
            <a:pPr marL="742950" lvl="1" indent="-285750">
              <a:lnSpc>
                <a:spcPct val="120000"/>
              </a:lnSpc>
              <a:buFont typeface="Wingdings" panose="05000000000000000000" pitchFamily="2" charset="2"/>
              <a:buChar char="§"/>
            </a:pPr>
            <a:r>
              <a:rPr lang="vi-VN">
                <a:solidFill>
                  <a:srgbClr val="000000"/>
                </a:solidFill>
                <a:latin typeface="TimesNewRomanPSMT"/>
              </a:rPr>
              <a:t>P2 = </a:t>
            </a:r>
            <a:r>
              <a:rPr lang="el-GR">
                <a:solidFill>
                  <a:srgbClr val="000000"/>
                </a:solidFill>
                <a:latin typeface="TimesNewRomanPSMT"/>
              </a:rPr>
              <a:t>Δ</a:t>
            </a:r>
            <a:r>
              <a:rPr lang="vi-VN">
                <a:solidFill>
                  <a:srgbClr val="000000"/>
                </a:solidFill>
                <a:latin typeface="TimesNewRomanPSMT"/>
              </a:rPr>
              <a:t>xq2=xmax – x1 (trái)</a:t>
            </a:r>
            <a:endParaRPr lang="en-US">
              <a:solidFill>
                <a:srgbClr val="000000"/>
              </a:solidFill>
              <a:latin typeface="TimesNewRomanPSMT"/>
            </a:endParaRPr>
          </a:p>
          <a:p>
            <a:pPr marL="742950" lvl="1" indent="-285750">
              <a:lnSpc>
                <a:spcPct val="120000"/>
              </a:lnSpc>
              <a:buFont typeface="Wingdings" panose="05000000000000000000" pitchFamily="2" charset="2"/>
              <a:buChar char="§"/>
            </a:pPr>
            <a:r>
              <a:rPr lang="vi-VN">
                <a:solidFill>
                  <a:srgbClr val="000000"/>
                </a:solidFill>
                <a:latin typeface="TimesNewRomanPSMT"/>
              </a:rPr>
              <a:t>P3 = -</a:t>
            </a:r>
            <a:r>
              <a:rPr lang="el-GR">
                <a:solidFill>
                  <a:srgbClr val="000000"/>
                </a:solidFill>
                <a:latin typeface="TimesNewRomanPSMT"/>
              </a:rPr>
              <a:t>Δ</a:t>
            </a:r>
            <a:r>
              <a:rPr lang="vi-VN">
                <a:solidFill>
                  <a:srgbClr val="000000"/>
                </a:solidFill>
                <a:latin typeface="TimesNewRomanPSMT"/>
              </a:rPr>
              <a:t>yq3=y1 – ymin (trên)</a:t>
            </a:r>
            <a:endParaRPr lang="en-US">
              <a:solidFill>
                <a:srgbClr val="000000"/>
              </a:solidFill>
              <a:latin typeface="TimesNewRomanPSMT"/>
            </a:endParaRPr>
          </a:p>
          <a:p>
            <a:pPr marL="742950" lvl="1" indent="-285750">
              <a:lnSpc>
                <a:spcPct val="120000"/>
              </a:lnSpc>
              <a:buFont typeface="Wingdings" panose="05000000000000000000" pitchFamily="2" charset="2"/>
              <a:buChar char="§"/>
            </a:pPr>
            <a:r>
              <a:rPr lang="vi-VN">
                <a:solidFill>
                  <a:srgbClr val="000000"/>
                </a:solidFill>
                <a:latin typeface="TimesNewRomanPSMT"/>
              </a:rPr>
              <a:t>P4 = </a:t>
            </a:r>
            <a:r>
              <a:rPr lang="el-GR">
                <a:solidFill>
                  <a:srgbClr val="000000"/>
                </a:solidFill>
                <a:latin typeface="TimesNewRomanPSMT"/>
              </a:rPr>
              <a:t>Δ</a:t>
            </a:r>
            <a:r>
              <a:rPr lang="vi-VN">
                <a:solidFill>
                  <a:srgbClr val="000000"/>
                </a:solidFill>
                <a:latin typeface="TimesNewRomanPSMT"/>
              </a:rPr>
              <a:t>yq4=ymax – y1 (dưới</a:t>
            </a:r>
            <a:r>
              <a:rPr lang="vi-VN" smtClean="0">
                <a:solidFill>
                  <a:srgbClr val="000000"/>
                </a:solidFill>
                <a:latin typeface="TimesNewRomanPSMT"/>
              </a:rPr>
              <a:t>)</a:t>
            </a:r>
            <a:endParaRPr lang="en-US"/>
          </a:p>
        </p:txBody>
      </p:sp>
    </p:spTree>
    <p:extLst>
      <p:ext uri="{BB962C8B-B14F-4D97-AF65-F5344CB8AC3E}">
        <p14:creationId xmlns:p14="http://schemas.microsoft.com/office/powerpoint/2010/main" val="117889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22</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3877985"/>
          </a:xfrm>
          <a:prstGeom prst="rect">
            <a:avLst/>
          </a:prstGeom>
        </p:spPr>
        <p:txBody>
          <a:bodyPr wrap="square">
            <a:spAutoFit/>
          </a:bodyPr>
          <a:lstStyle/>
          <a:p>
            <a:pPr marL="285750" indent="-285750" algn="just">
              <a:lnSpc>
                <a:spcPct val="120000"/>
              </a:lnSpc>
              <a:spcBef>
                <a:spcPts val="600"/>
              </a:spcBef>
              <a:buFont typeface="Wingdings" panose="05000000000000000000" pitchFamily="2" charset="2"/>
              <a:buChar char="Ø"/>
            </a:pPr>
            <a:r>
              <a:rPr lang="en-US">
                <a:solidFill>
                  <a:srgbClr val="000000"/>
                </a:solidFill>
                <a:latin typeface="TimesNewRomanPSMT"/>
              </a:rPr>
              <a:t>Xét</a:t>
            </a:r>
            <a:r>
              <a:rPr lang="en-US" smtClean="0">
                <a:solidFill>
                  <a:srgbClr val="000000"/>
                </a:solidFill>
                <a:latin typeface="TimesNewRomanPSMT"/>
              </a:rPr>
              <a:t>:</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P</a:t>
            </a:r>
            <a:r>
              <a:rPr lang="vi-VN" sz="1050">
                <a:solidFill>
                  <a:srgbClr val="000000"/>
                </a:solidFill>
                <a:latin typeface="TimesNewRomanPSMT"/>
              </a:rPr>
              <a:t>k </a:t>
            </a:r>
            <a:r>
              <a:rPr lang="vi-VN">
                <a:solidFill>
                  <a:srgbClr val="000000"/>
                </a:solidFill>
                <a:latin typeface="TimesNewRomanPSMT"/>
              </a:rPr>
              <a:t>= 0: điều đó tương đương với việc đoạn thẳng đang xét song song với cạnh thứ k</a:t>
            </a:r>
            <a:br>
              <a:rPr lang="vi-VN">
                <a:solidFill>
                  <a:srgbClr val="000000"/>
                </a:solidFill>
                <a:latin typeface="TimesNewRomanPSMT"/>
              </a:rPr>
            </a:br>
            <a:r>
              <a:rPr lang="vi-VN">
                <a:solidFill>
                  <a:srgbClr val="000000"/>
                </a:solidFill>
                <a:latin typeface="TimesNewRomanPSMT"/>
              </a:rPr>
              <a:t>của hình chữ nhật </a:t>
            </a:r>
            <a:r>
              <a:rPr lang="vi-VN" smtClean="0">
                <a:solidFill>
                  <a:srgbClr val="000000"/>
                </a:solidFill>
                <a:latin typeface="TimesNewRomanPSMT"/>
              </a:rPr>
              <a:t>clipping.</a:t>
            </a:r>
            <a:endParaRPr lang="en-US" smtClean="0">
              <a:solidFill>
                <a:srgbClr val="000000"/>
              </a:solidFill>
              <a:latin typeface="TimesNewRomanPSMT"/>
            </a:endParaRPr>
          </a:p>
          <a:p>
            <a:pPr lvl="1">
              <a:lnSpc>
                <a:spcPct val="12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q</a:t>
            </a:r>
            <a:r>
              <a:rPr lang="vi-VN" sz="1050">
                <a:solidFill>
                  <a:srgbClr val="000000"/>
                </a:solidFill>
                <a:latin typeface="TimesNewRomanPSMT"/>
              </a:rPr>
              <a:t>k </a:t>
            </a:r>
            <a:r>
              <a:rPr lang="vi-VN">
                <a:solidFill>
                  <a:srgbClr val="000000"/>
                </a:solidFill>
                <a:latin typeface="TimesNewRomanPSMT"/>
              </a:rPr>
              <a:t>&lt; 0 đoạn thẳng nằm ngoài cửa sổ (hệ bất phương trình trên vô </a:t>
            </a:r>
            <a:r>
              <a:rPr lang="vi-VN" smtClean="0">
                <a:solidFill>
                  <a:srgbClr val="000000"/>
                </a:solidFill>
                <a:latin typeface="TimesNewRomanPSMT"/>
              </a:rPr>
              <a:t>nghiệm)</a:t>
            </a:r>
            <a:endParaRPr lang="en-US" smtClean="0">
              <a:solidFill>
                <a:srgbClr val="000000"/>
              </a:solidFill>
              <a:latin typeface="TimesNewRomanPSMT"/>
            </a:endParaRPr>
          </a:p>
          <a:p>
            <a:pPr lvl="1">
              <a:lnSpc>
                <a:spcPct val="12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q</a:t>
            </a:r>
            <a:r>
              <a:rPr lang="vi-VN" sz="1050">
                <a:solidFill>
                  <a:srgbClr val="000000"/>
                </a:solidFill>
                <a:latin typeface="TimesNewRomanPSMT"/>
              </a:rPr>
              <a:t>k </a:t>
            </a:r>
            <a:r>
              <a:rPr lang="vi-VN">
                <a:solidFill>
                  <a:srgbClr val="000000"/>
                </a:solidFill>
                <a:latin typeface="TimesNewRomanPSMT"/>
              </a:rPr>
              <a:t>&gt;= 0 thì đoạn thẳng nằm trong hoặc nằm trên cạnh của cửa sổ clipping. Yêu cầu</a:t>
            </a:r>
            <a:br>
              <a:rPr lang="vi-VN">
                <a:solidFill>
                  <a:srgbClr val="000000"/>
                </a:solidFill>
                <a:latin typeface="TimesNewRomanPSMT"/>
              </a:rPr>
            </a:br>
            <a:r>
              <a:rPr lang="vi-VN">
                <a:solidFill>
                  <a:srgbClr val="000000"/>
                </a:solidFill>
                <a:latin typeface="TimesNewRomanPSMT"/>
              </a:rPr>
              <a:t>khảo sát </a:t>
            </a:r>
            <a:r>
              <a:rPr lang="vi-VN" smtClean="0">
                <a:solidFill>
                  <a:srgbClr val="000000"/>
                </a:solidFill>
                <a:latin typeface="TimesNewRomanPSMT"/>
              </a:rPr>
              <a:t>tiếp.</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Nếu </a:t>
            </a:r>
            <a:r>
              <a:rPr lang="vi-VN">
                <a:solidFill>
                  <a:srgbClr val="000000"/>
                </a:solidFill>
                <a:latin typeface="TimesNewRomanPSMT"/>
              </a:rPr>
              <a:t>Pk </a:t>
            </a:r>
            <a:r>
              <a:rPr lang="vi-VN">
                <a:solidFill>
                  <a:srgbClr val="000000"/>
                </a:solidFill>
                <a:latin typeface="SymbolMT"/>
              </a:rPr>
              <a:t># </a:t>
            </a:r>
            <a:r>
              <a:rPr lang="vi-VN">
                <a:solidFill>
                  <a:srgbClr val="000000"/>
                </a:solidFill>
                <a:latin typeface="TimesNewRomanPSMT"/>
              </a:rPr>
              <a:t>0: đoạn thẳng đang xét sẽ cắt cạnh k tương ứng của cửa sổ clipping tại vị trí trên</a:t>
            </a:r>
            <a:br>
              <a:rPr lang="vi-VN">
                <a:solidFill>
                  <a:srgbClr val="000000"/>
                </a:solidFill>
                <a:latin typeface="TimesNewRomanPSMT"/>
              </a:rPr>
            </a:br>
            <a:r>
              <a:rPr lang="vi-VN">
                <a:solidFill>
                  <a:srgbClr val="000000"/>
                </a:solidFill>
                <a:latin typeface="TimesNewRomanPSMT"/>
              </a:rPr>
              <a:t>đoạn thẳng u</a:t>
            </a:r>
            <a:r>
              <a:rPr lang="vi-VN" sz="1050">
                <a:solidFill>
                  <a:srgbClr val="000000"/>
                </a:solidFill>
                <a:latin typeface="TimesNewRomanPSMT"/>
              </a:rPr>
              <a:t>k </a:t>
            </a:r>
            <a:r>
              <a:rPr lang="vi-VN">
                <a:solidFill>
                  <a:srgbClr val="000000"/>
                </a:solidFill>
                <a:latin typeface="TimesNewRomanPSMT"/>
              </a:rPr>
              <a:t>= </a:t>
            </a:r>
            <a:r>
              <a:rPr lang="vi-VN" smtClean="0">
                <a:solidFill>
                  <a:srgbClr val="000000"/>
                </a:solidFill>
                <a:latin typeface="TimesNewRomanPSMT"/>
              </a:rPr>
              <a:t>q</a:t>
            </a:r>
            <a:r>
              <a:rPr lang="vi-VN" sz="1050" smtClean="0">
                <a:solidFill>
                  <a:srgbClr val="000000"/>
                </a:solidFill>
                <a:latin typeface="TimesNewRomanPSMT"/>
              </a:rPr>
              <a:t>k</a:t>
            </a:r>
            <a:r>
              <a:rPr lang="vi-VN" smtClean="0">
                <a:solidFill>
                  <a:srgbClr val="000000"/>
                </a:solidFill>
                <a:latin typeface="TimesNewRomanPSMT"/>
              </a:rPr>
              <a:t>/P</a:t>
            </a:r>
            <a:r>
              <a:rPr lang="vi-VN" sz="1050" smtClean="0">
                <a:solidFill>
                  <a:srgbClr val="000000"/>
                </a:solidFill>
                <a:latin typeface="TimesNewRomanPSMT"/>
              </a:rPr>
              <a:t>k</a:t>
            </a:r>
            <a:endParaRPr lang="en-US" sz="1050" smtClean="0">
              <a:solidFill>
                <a:srgbClr val="000000"/>
              </a:solidFill>
              <a:latin typeface="TimesNewRomanPSMT"/>
            </a:endParaRPr>
          </a:p>
          <a:p>
            <a:pPr lvl="1">
              <a:lnSpc>
                <a:spcPct val="12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P</a:t>
            </a:r>
            <a:r>
              <a:rPr lang="vi-VN" sz="1050" smtClean="0">
                <a:solidFill>
                  <a:srgbClr val="000000"/>
                </a:solidFill>
                <a:latin typeface="TimesNewRomanPSMT"/>
              </a:rPr>
              <a:t>k </a:t>
            </a:r>
            <a:r>
              <a:rPr lang="vi-VN">
                <a:solidFill>
                  <a:srgbClr val="000000"/>
                </a:solidFill>
                <a:latin typeface="TimesNewRomanPSMT"/>
              </a:rPr>
              <a:t>&lt; 0 đoạn thẳng có dạng đi từ ngoài vào trong của đường biên tương </a:t>
            </a:r>
            <a:r>
              <a:rPr lang="vi-VN" smtClean="0">
                <a:solidFill>
                  <a:srgbClr val="000000"/>
                </a:solidFill>
                <a:latin typeface="TimesNewRomanPSMT"/>
              </a:rPr>
              <a:t>ứng</a:t>
            </a:r>
            <a:endParaRPr lang="en-US" smtClean="0">
              <a:solidFill>
                <a:srgbClr val="000000"/>
              </a:solidFill>
              <a:latin typeface="TimesNewRomanPSMT"/>
            </a:endParaRPr>
          </a:p>
          <a:p>
            <a:pPr lvl="1">
              <a:lnSpc>
                <a:spcPct val="12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P</a:t>
            </a:r>
            <a:r>
              <a:rPr lang="vi-VN" sz="1050" smtClean="0">
                <a:solidFill>
                  <a:srgbClr val="000000"/>
                </a:solidFill>
                <a:latin typeface="TimesNewRomanPSMT"/>
              </a:rPr>
              <a:t>k </a:t>
            </a:r>
            <a:r>
              <a:rPr lang="vi-VN">
                <a:solidFill>
                  <a:srgbClr val="000000"/>
                </a:solidFill>
                <a:latin typeface="TimesNewRomanPSMT"/>
              </a:rPr>
              <a:t>&gt; 0 thì đoạn thẳng mở rộng tiến hành từ trong ra ngoài của đường biên tương ứng</a:t>
            </a:r>
            <a:r>
              <a:rPr lang="vi-VN" smtClean="0">
                <a:solidFill>
                  <a:srgbClr val="000000"/>
                </a:solidFill>
                <a:latin typeface="TimesNewRomanPSMT"/>
              </a:rPr>
              <a:t>.</a:t>
            </a:r>
            <a:endParaRPr lang="en-US" smtClean="0">
              <a:solidFill>
                <a:srgbClr val="000000"/>
              </a:solidFill>
              <a:latin typeface="TimesNewRomanPS-BoldItalicMT"/>
            </a:endParaRPr>
          </a:p>
        </p:txBody>
      </p:sp>
    </p:spTree>
    <p:extLst>
      <p:ext uri="{BB962C8B-B14F-4D97-AF65-F5344CB8AC3E}">
        <p14:creationId xmlns:p14="http://schemas.microsoft.com/office/powerpoint/2010/main" val="4769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10122730" cy="4374403"/>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Kết hợp lại ta có các </a:t>
                </a:r>
                <a:r>
                  <a:rPr lang="vi-VN">
                    <a:solidFill>
                      <a:srgbClr val="000000"/>
                    </a:solidFill>
                    <a:latin typeface="TimesNewRomanPSMT"/>
                  </a:rPr>
                  <a:t>bước </a:t>
                </a:r>
                <a:r>
                  <a:rPr lang="vi-VN" smtClean="0">
                    <a:solidFill>
                      <a:srgbClr val="000000"/>
                    </a:solidFill>
                    <a:latin typeface="TimesNewRomanPSMT"/>
                  </a:rPr>
                  <a:t>sau</a:t>
                </a:r>
                <a:r>
                  <a:rPr lang="en-US">
                    <a:solidFill>
                      <a:srgbClr val="000000"/>
                    </a:solidFill>
                    <a:latin typeface="TimesNewRomanPSMT"/>
                  </a:rPr>
                  <a:t> </a:t>
                </a:r>
                <a:r>
                  <a:rPr lang="vi-VN" smtClean="0">
                    <a:solidFill>
                      <a:srgbClr val="000000"/>
                    </a:solidFill>
                    <a:latin typeface="TimesNewRomanPSMT"/>
                  </a:rPr>
                  <a:t>(Với </a:t>
                </a:r>
                <a:r>
                  <a:rPr lang="vi-VN">
                    <a:solidFill>
                      <a:srgbClr val="000000"/>
                    </a:solidFill>
                    <a:latin typeface="TimesNewRomanPSMT"/>
                  </a:rPr>
                  <a:t>u</a:t>
                </a:r>
                <a:r>
                  <a:rPr lang="vi-VN" sz="1050">
                    <a:solidFill>
                      <a:srgbClr val="000000"/>
                    </a:solidFill>
                    <a:latin typeface="TimesNewRomanPSMT"/>
                  </a:rPr>
                  <a:t>1 </a:t>
                </a:r>
                <a:r>
                  <a:rPr lang="vi-VN">
                    <a:solidFill>
                      <a:srgbClr val="000000"/>
                    </a:solidFill>
                    <a:latin typeface="TimesNewRomanPSMT"/>
                  </a:rPr>
                  <a:t>&lt;= u&lt;= u</a:t>
                </a:r>
                <a:r>
                  <a:rPr lang="vi-VN" sz="1050">
                    <a:solidFill>
                      <a:srgbClr val="000000"/>
                    </a:solidFill>
                    <a:latin typeface="TimesNewRomanPSMT"/>
                  </a:rPr>
                  <a:t>2</a:t>
                </a:r>
                <a:r>
                  <a:rPr lang="vi-VN" smtClean="0">
                    <a:solidFill>
                      <a:srgbClr val="000000"/>
                    </a:solidFill>
                    <a:latin typeface="TimesNewRomanPSMT"/>
                  </a:rPr>
                  <a:t>)</a:t>
                </a:r>
                <a:r>
                  <a:rPr lang="en-US" smtClean="0">
                    <a:solidFill>
                      <a:srgbClr val="000000"/>
                    </a:solidFill>
                    <a:latin typeface="TimesNewRomanPSMT"/>
                  </a:rPr>
                  <a:t>:</a:t>
                </a:r>
              </a:p>
              <a:p>
                <a:pPr>
                  <a:lnSpc>
                    <a:spcPct val="12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P</a:t>
                </a:r>
                <a:r>
                  <a:rPr lang="vi-VN" sz="1050" smtClean="0">
                    <a:solidFill>
                      <a:srgbClr val="000000"/>
                    </a:solidFill>
                    <a:latin typeface="TimesNewRomanPSMT"/>
                  </a:rPr>
                  <a:t>k</a:t>
                </a:r>
                <a:r>
                  <a:rPr lang="vi-VN" smtClean="0">
                    <a:solidFill>
                      <a:srgbClr val="000000"/>
                    </a:solidFill>
                    <a:latin typeface="TimesNewRomanPSMT"/>
                  </a:rPr>
                  <a:t>=0</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q</a:t>
                </a:r>
                <a:r>
                  <a:rPr lang="vi-VN" sz="1050" smtClean="0">
                    <a:solidFill>
                      <a:srgbClr val="000000"/>
                    </a:solidFill>
                    <a:latin typeface="TimesNewRomanPSMT"/>
                  </a:rPr>
                  <a:t>k </a:t>
                </a:r>
                <a:r>
                  <a:rPr lang="vi-VN">
                    <a:solidFill>
                      <a:srgbClr val="000000"/>
                    </a:solidFill>
                    <a:latin typeface="TimesNewRomanPSMT"/>
                  </a:rPr>
                  <a:t>&lt;0 ứng với bất kỳ giá trị nào của k. Loại bỏ đoạn thẳng =&gt; </a:t>
                </a:r>
                <a:r>
                  <a:rPr lang="vi-VN" smtClean="0">
                    <a:solidFill>
                      <a:srgbClr val="000000"/>
                    </a:solidFill>
                    <a:latin typeface="TimesNewRomanPSMT"/>
                  </a:rPr>
                  <a:t>Exit</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q</a:t>
                </a:r>
                <a:r>
                  <a:rPr lang="vi-VN" sz="1050" smtClean="0">
                    <a:solidFill>
                      <a:srgbClr val="000000"/>
                    </a:solidFill>
                    <a:latin typeface="TimesNewRomanPSMT"/>
                  </a:rPr>
                  <a:t>k</a:t>
                </a:r>
                <a:r>
                  <a:rPr lang="vi-VN">
                    <a:solidFill>
                      <a:srgbClr val="000000"/>
                    </a:solidFill>
                    <a:latin typeface="TimesNewRomanPSMT"/>
                  </a:rPr>
                  <a:t>&gt;=0 thực hiện bước tiếp </a:t>
                </a:r>
                <a:r>
                  <a:rPr lang="vi-VN" smtClean="0">
                    <a:solidFill>
                      <a:srgbClr val="000000"/>
                    </a:solidFill>
                    <a:latin typeface="TimesNewRomanPSMT"/>
                  </a:rPr>
                  <a:t>theo</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
                </a:pPr>
                <a:r>
                  <a:rPr lang="vi-VN" smtClean="0">
                    <a:solidFill>
                      <a:srgbClr val="000000"/>
                    </a:solidFill>
                    <a:latin typeface="TimesNewRomanPSMT"/>
                  </a:rPr>
                  <a:t>Tính:</a:t>
                </a:r>
                <a:endParaRPr lang="en-US" smtClean="0">
                  <a:solidFill>
                    <a:srgbClr val="000000"/>
                  </a:solidFill>
                  <a:latin typeface="TimesNewRomanPSMT"/>
                </a:endParaRPr>
              </a:p>
              <a:p>
                <a:pPr>
                  <a:lnSpc>
                    <a:spcPct val="120000"/>
                  </a:lnSpc>
                  <a:spcBef>
                    <a:spcPts val="600"/>
                  </a:spcBef>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𝑈</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𝑚𝑎𝑥</m:t>
                      </m:r>
                      <m:d>
                        <m:dPr>
                          <m:ctrlPr>
                            <a:rPr lang="en-US" b="0" i="1" smtClean="0">
                              <a:solidFill>
                                <a:srgbClr val="000000"/>
                              </a:solidFill>
                              <a:latin typeface="Cambria Math" panose="02040503050406030204" pitchFamily="18" charset="0"/>
                            </a:rPr>
                          </m:ctrlPr>
                        </m:dPr>
                        <m:e>
                          <m:d>
                            <m:dPr>
                              <m:begChr m:val="{"/>
                              <m:endChr m:val="}"/>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0</m:t>
                              </m:r>
                            </m:e>
                          </m:d>
                          <m:r>
                            <a:rPr lang="en-US" b="0" i="1" smtClean="0">
                              <a:solidFill>
                                <a:srgbClr val="000000"/>
                              </a:solidFill>
                              <a:latin typeface="Cambria Math" panose="02040503050406030204" pitchFamily="18" charset="0"/>
                              <a:ea typeface="Cambria Math" panose="02040503050406030204" pitchFamily="18" charset="0"/>
                            </a:rPr>
                            <m:t>∪</m:t>
                          </m:r>
                          <m:d>
                            <m:dPr>
                              <m:begChr m:val="{"/>
                              <m:endChr m:val="}"/>
                              <m:ctrlPr>
                                <a:rPr lang="en-US" b="0" i="1" smtClean="0">
                                  <a:solidFill>
                                    <a:srgbClr val="000000"/>
                                  </a:solidFill>
                                  <a:latin typeface="Cambria Math" panose="02040503050406030204" pitchFamily="18" charset="0"/>
                                  <a:ea typeface="Cambria Math" panose="02040503050406030204" pitchFamily="18" charset="0"/>
                                </a:rPr>
                              </m:ctrlPr>
                            </m:dPr>
                            <m:e>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𝑢</m:t>
                                  </m:r>
                                </m:e>
                                <m:sub>
                                  <m:r>
                                    <a:rPr lang="en-US" b="0" i="1" smtClean="0">
                                      <a:solidFill>
                                        <a:srgbClr val="000000"/>
                                      </a:solidFill>
                                      <a:latin typeface="Cambria Math" panose="02040503050406030204" pitchFamily="18" charset="0"/>
                                      <a:ea typeface="Cambria Math" panose="02040503050406030204" pitchFamily="18" charset="0"/>
                                    </a:rPr>
                                    <m:t>𝑘</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𝑢</m:t>
                                  </m:r>
                                </m:e>
                                <m:sub>
                                  <m:r>
                                    <a:rPr lang="en-US" b="0" i="1" smtClean="0">
                                      <a:solidFill>
                                        <a:srgbClr val="000000"/>
                                      </a:solidFill>
                                      <a:latin typeface="Cambria Math" panose="02040503050406030204" pitchFamily="18" charset="0"/>
                                      <a:ea typeface="Cambria Math" panose="02040503050406030204" pitchFamily="18" charset="0"/>
                                    </a:rPr>
                                    <m:t>𝑘</m:t>
                                  </m:r>
                                </m:sub>
                              </m:sSub>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𝑞</m:t>
                                      </m:r>
                                    </m:e>
                                    <m:sub>
                                      <m:r>
                                        <a:rPr lang="en-US" b="0" i="1" smtClean="0">
                                          <a:solidFill>
                                            <a:srgbClr val="000000"/>
                                          </a:solidFill>
                                          <a:latin typeface="Cambria Math" panose="02040503050406030204" pitchFamily="18" charset="0"/>
                                          <a:ea typeface="Cambria Math" panose="02040503050406030204" pitchFamily="18" charset="0"/>
                                        </a:rPr>
                                        <m:t>𝑘</m:t>
                                      </m:r>
                                    </m:sub>
                                  </m:sSub>
                                </m:num>
                                <m:den>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𝑃</m:t>
                                      </m:r>
                                    </m:e>
                                    <m:sub>
                                      <m:r>
                                        <a:rPr lang="en-US" b="0" i="1" smtClean="0">
                                          <a:solidFill>
                                            <a:srgbClr val="000000"/>
                                          </a:solidFill>
                                          <a:latin typeface="Cambria Math" panose="02040503050406030204" pitchFamily="18" charset="0"/>
                                          <a:ea typeface="Cambria Math" panose="02040503050406030204" pitchFamily="18" charset="0"/>
                                        </a:rPr>
                                        <m:t>𝑘</m:t>
                                      </m:r>
                                    </m:sub>
                                  </m:sSub>
                                </m:den>
                              </m:f>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𝑃</m:t>
                                  </m:r>
                                </m:e>
                                <m:sub>
                                  <m:r>
                                    <a:rPr lang="en-US" b="0" i="1" smtClean="0">
                                      <a:solidFill>
                                        <a:srgbClr val="000000"/>
                                      </a:solidFill>
                                      <a:latin typeface="Cambria Math" panose="02040503050406030204" pitchFamily="18" charset="0"/>
                                      <a:ea typeface="Cambria Math" panose="02040503050406030204" pitchFamily="18" charset="0"/>
                                    </a:rPr>
                                    <m:t>𝑘</m:t>
                                  </m:r>
                                </m:sub>
                              </m:sSub>
                              <m:r>
                                <a:rPr lang="en-US" b="0" i="1" smtClean="0">
                                  <a:solidFill>
                                    <a:srgbClr val="000000"/>
                                  </a:solidFill>
                                  <a:latin typeface="Cambria Math" panose="02040503050406030204" pitchFamily="18" charset="0"/>
                                  <a:ea typeface="Cambria Math" panose="02040503050406030204" pitchFamily="18" charset="0"/>
                                </a:rPr>
                                <m:t>&lt;0</m:t>
                              </m:r>
                            </m:e>
                          </m:d>
                        </m:e>
                      </m:d>
                    </m:oMath>
                  </m:oMathPara>
                </a14:m>
                <a:endParaRPr lang="en-US" smtClean="0">
                  <a:solidFill>
                    <a:srgbClr val="000000"/>
                  </a:solidFill>
                  <a:latin typeface="TimesNewRomanPS-BoldItalicMT"/>
                </a:endParaRPr>
              </a:p>
              <a:p>
                <a:pPr>
                  <a:lnSpc>
                    <a:spcPct val="120000"/>
                  </a:lnSpc>
                  <a:spcBef>
                    <a:spcPts val="600"/>
                  </a:spcBef>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𝑈</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𝑚𝑖𝑛</m:t>
                      </m:r>
                      <m:d>
                        <m:dPr>
                          <m:ctrlPr>
                            <a:rPr lang="en-US" i="1">
                              <a:solidFill>
                                <a:srgbClr val="000000"/>
                              </a:solidFill>
                              <a:latin typeface="Cambria Math" panose="02040503050406030204" pitchFamily="18" charset="0"/>
                            </a:rPr>
                          </m:ctrlPr>
                        </m:dPr>
                        <m:e>
                          <m:d>
                            <m:dPr>
                              <m:begChr m:val="{"/>
                              <m:endChr m:val="}"/>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i="1">
                              <a:solidFill>
                                <a:srgbClr val="000000"/>
                              </a:solidFill>
                              <a:latin typeface="Cambria Math" panose="02040503050406030204" pitchFamily="18" charset="0"/>
                              <a:ea typeface="Cambria Math" panose="02040503050406030204" pitchFamily="18" charset="0"/>
                            </a:rPr>
                            <m:t>∪</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𝑢</m:t>
                                  </m:r>
                                </m:e>
                                <m:sub>
                                  <m:r>
                                    <a:rPr lang="en-US" i="1">
                                      <a:solidFill>
                                        <a:srgbClr val="000000"/>
                                      </a:solidFill>
                                      <a:latin typeface="Cambria Math" panose="02040503050406030204" pitchFamily="18" charset="0"/>
                                      <a:ea typeface="Cambria Math" panose="02040503050406030204" pitchFamily="18" charset="0"/>
                                    </a:rPr>
                                    <m:t>𝑘</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𝑢</m:t>
                                  </m:r>
                                </m:e>
                                <m:sub>
                                  <m:r>
                                    <a:rPr lang="en-US" i="1">
                                      <a:solidFill>
                                        <a:srgbClr val="000000"/>
                                      </a:solidFill>
                                      <a:latin typeface="Cambria Math" panose="02040503050406030204" pitchFamily="18" charset="0"/>
                                      <a:ea typeface="Cambria Math" panose="02040503050406030204" pitchFamily="18" charset="0"/>
                                    </a:rPr>
                                    <m:t>𝑘</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𝑞</m:t>
                                      </m:r>
                                    </m:e>
                                    <m:sub>
                                      <m:r>
                                        <a:rPr lang="en-US" i="1">
                                          <a:solidFill>
                                            <a:srgbClr val="000000"/>
                                          </a:solidFill>
                                          <a:latin typeface="Cambria Math" panose="02040503050406030204" pitchFamily="18" charset="0"/>
                                          <a:ea typeface="Cambria Math" panose="02040503050406030204" pitchFamily="18" charset="0"/>
                                        </a:rPr>
                                        <m:t>𝑘</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𝑃</m:t>
                                      </m:r>
                                    </m:e>
                                    <m:sub>
                                      <m:r>
                                        <a:rPr lang="en-US" i="1">
                                          <a:solidFill>
                                            <a:srgbClr val="000000"/>
                                          </a:solidFill>
                                          <a:latin typeface="Cambria Math" panose="02040503050406030204" pitchFamily="18" charset="0"/>
                                          <a:ea typeface="Cambria Math" panose="02040503050406030204" pitchFamily="18" charset="0"/>
                                        </a:rPr>
                                        <m:t>𝑘</m:t>
                                      </m:r>
                                    </m:sub>
                                  </m:sSub>
                                </m:den>
                              </m:f>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𝑃</m:t>
                                  </m:r>
                                </m:e>
                                <m:sub>
                                  <m:r>
                                    <a:rPr lang="en-US" i="1">
                                      <a:solidFill>
                                        <a:srgbClr val="000000"/>
                                      </a:solidFill>
                                      <a:latin typeface="Cambria Math" panose="02040503050406030204" pitchFamily="18" charset="0"/>
                                      <a:ea typeface="Cambria Math" panose="02040503050406030204" pitchFamily="18" charset="0"/>
                                    </a:rPr>
                                    <m:t>𝑘</m:t>
                                  </m:r>
                                </m:sub>
                              </m:sSub>
                              <m:r>
                                <a:rPr lang="en-US" i="1">
                                  <a:solidFill>
                                    <a:srgbClr val="000000"/>
                                  </a:solidFill>
                                  <a:latin typeface="Cambria Math" panose="02040503050406030204" pitchFamily="18" charset="0"/>
                                  <a:ea typeface="Cambria Math" panose="02040503050406030204" pitchFamily="18" charset="0"/>
                                </a:rPr>
                                <m:t>&lt;0</m:t>
                              </m:r>
                            </m:e>
                          </m:d>
                        </m:e>
                      </m:d>
                    </m:oMath>
                  </m:oMathPara>
                </a14:m>
                <a:endParaRPr lang="en-US" smtClean="0">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u</a:t>
                </a:r>
                <a:r>
                  <a:rPr lang="vi-VN" sz="1050">
                    <a:solidFill>
                      <a:srgbClr val="000000"/>
                    </a:solidFill>
                    <a:latin typeface="TimesNewRomanPSMT"/>
                  </a:rPr>
                  <a:t>1 </a:t>
                </a:r>
                <a:r>
                  <a:rPr lang="vi-VN">
                    <a:solidFill>
                      <a:srgbClr val="000000"/>
                    </a:solidFill>
                    <a:latin typeface="TimesNewRomanPSMT"/>
                  </a:rPr>
                  <a:t>là các giá trị cực đại của tập hợp đang chứa 0 và các giá trị u</a:t>
                </a:r>
                <a:r>
                  <a:rPr lang="vi-VN" sz="1050">
                    <a:solidFill>
                      <a:srgbClr val="000000"/>
                    </a:solidFill>
                    <a:latin typeface="TimesNewRomanPSMT"/>
                  </a:rPr>
                  <a:t>k </a:t>
                </a:r>
                <a:r>
                  <a:rPr lang="vi-VN">
                    <a:solidFill>
                      <a:srgbClr val="000000"/>
                    </a:solidFill>
                    <a:latin typeface="TimesNewRomanPSMT"/>
                  </a:rPr>
                  <a:t>được </a:t>
                </a:r>
                <a:r>
                  <a:rPr lang="vi-VN" smtClean="0">
                    <a:solidFill>
                      <a:srgbClr val="000000"/>
                    </a:solidFill>
                    <a:latin typeface="TimesNewRomanPSMT"/>
                  </a:rPr>
                  <a:t>tính</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u</a:t>
                </a:r>
                <a:r>
                  <a:rPr lang="vi-VN" sz="1050" smtClean="0">
                    <a:solidFill>
                      <a:srgbClr val="000000"/>
                    </a:solidFill>
                    <a:latin typeface="TimesNewRomanPSMT"/>
                  </a:rPr>
                  <a:t>2 </a:t>
                </a:r>
                <a:r>
                  <a:rPr lang="vi-VN">
                    <a:solidFill>
                      <a:srgbClr val="000000"/>
                    </a:solidFill>
                    <a:latin typeface="TimesNewRomanPSMT"/>
                  </a:rPr>
                  <a:t>là các giá trị cực tiểu của tập hợp đang chứa 1 và các giá trị u</a:t>
                </a:r>
                <a:r>
                  <a:rPr lang="vi-VN" sz="1050">
                    <a:solidFill>
                      <a:srgbClr val="000000"/>
                    </a:solidFill>
                    <a:latin typeface="TimesNewRomanPSMT"/>
                  </a:rPr>
                  <a:t>k </a:t>
                </a:r>
                <a:r>
                  <a:rPr lang="vi-VN">
                    <a:solidFill>
                      <a:srgbClr val="000000"/>
                    </a:solidFill>
                    <a:latin typeface="TimesNewRomanPSMT"/>
                  </a:rPr>
                  <a:t>được </a:t>
                </a:r>
                <a:r>
                  <a:rPr lang="vi-VN" smtClean="0">
                    <a:solidFill>
                      <a:srgbClr val="000000"/>
                    </a:solidFill>
                    <a:latin typeface="TimesNewRomanPSMT"/>
                  </a:rPr>
                  <a:t>tính</a:t>
                </a:r>
                <a:endParaRPr lang="en-US" smtClean="0">
                  <a:solidFill>
                    <a:srgbClr val="000000"/>
                  </a:solidFill>
                  <a:latin typeface="TimesNewRomanPS-BoldItalic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122730" cy="4374403"/>
              </a:xfrm>
              <a:prstGeom prst="rect">
                <a:avLst/>
              </a:prstGeom>
              <a:blipFill rotWithShape="0">
                <a:blip r:embed="rId2"/>
                <a:stretch>
                  <a:fillRect l="-542" b="-557"/>
                </a:stretch>
              </a:blipFill>
            </p:spPr>
            <p:txBody>
              <a:bodyPr/>
              <a:lstStyle/>
              <a:p>
                <a:r>
                  <a:rPr lang="en-US">
                    <a:noFill/>
                  </a:rPr>
                  <a:t> </a:t>
                </a:r>
              </a:p>
            </p:txBody>
          </p:sp>
        </mc:Fallback>
      </mc:AlternateContent>
    </p:spTree>
    <p:extLst>
      <p:ext uri="{BB962C8B-B14F-4D97-AF65-F5344CB8AC3E}">
        <p14:creationId xmlns:p14="http://schemas.microsoft.com/office/powerpoint/2010/main" val="1710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24</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461972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 góc trái dưới L(1,2) và góc phải trên R(9,8). </a:t>
            </a:r>
            <a:r>
              <a:rPr lang="vi-VN" smtClean="0">
                <a:solidFill>
                  <a:srgbClr val="FF0000"/>
                </a:solidFill>
                <a:latin typeface="TimesNewRomanPSMT"/>
              </a:rPr>
              <a:t>Có</a:t>
            </a:r>
            <a:r>
              <a:rPr lang="en-US" smtClean="0">
                <a:solidFill>
                  <a:srgbClr val="FF0000"/>
                </a:solidFill>
                <a:latin typeface="TimesNewRomanPSMT"/>
              </a:rPr>
              <a:t> </a:t>
            </a:r>
            <a:r>
              <a:rPr lang="vi-VN" smtClean="0">
                <a:solidFill>
                  <a:srgbClr val="FF0000"/>
                </a:solidFill>
                <a:latin typeface="TimesNewRomanPSMT"/>
              </a:rPr>
              <a:t>các </a:t>
            </a:r>
            <a:r>
              <a:rPr lang="vi-VN">
                <a:solidFill>
                  <a:srgbClr val="FF0000"/>
                </a:solidFill>
                <a:latin typeface="TimesNewRomanPSMT"/>
              </a:rPr>
              <a:t>đoạn AB toạ độ A(11,10) và B(11,6), đoạn CD toạ độ C(3,2) và D(8,4), đoạn IJ toạ độ I(-</a:t>
            </a:r>
            <a:r>
              <a:rPr lang="vi-VN" smtClean="0">
                <a:solidFill>
                  <a:srgbClr val="FF0000"/>
                </a:solidFill>
                <a:latin typeface="TimesNewRomanPSMT"/>
              </a:rPr>
              <a:t>1,7)</a:t>
            </a:r>
            <a:r>
              <a:rPr lang="en-US" smtClean="0">
                <a:solidFill>
                  <a:srgbClr val="FF0000"/>
                </a:solidFill>
                <a:latin typeface="TimesNewRomanPSMT"/>
              </a:rPr>
              <a:t> </a:t>
            </a:r>
            <a:r>
              <a:rPr lang="vi-VN" smtClean="0">
                <a:solidFill>
                  <a:srgbClr val="FF0000"/>
                </a:solidFill>
                <a:latin typeface="TimesNewRomanPSMT"/>
              </a:rPr>
              <a:t>và </a:t>
            </a:r>
            <a:r>
              <a:rPr lang="vi-VN">
                <a:solidFill>
                  <a:srgbClr val="FF0000"/>
                </a:solidFill>
                <a:latin typeface="TimesNewRomanPSMT"/>
              </a:rPr>
              <a:t>J(11,1). Tìm các hạng mục cắt tỉa</a:t>
            </a:r>
            <a:r>
              <a:rPr lang="vi-VN" smtClean="0">
                <a:solidFill>
                  <a:srgbClr val="FF0000"/>
                </a:solidFill>
                <a:latin typeface="TimesNewRomanPSMT"/>
              </a:rPr>
              <a:t>.</a:t>
            </a:r>
            <a:endParaRPr lang="en-US" smtClean="0">
              <a:solidFill>
                <a:srgbClr val="FF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Xét </a:t>
            </a:r>
            <a:r>
              <a:rPr lang="en-US" smtClean="0">
                <a:solidFill>
                  <a:srgbClr val="000000"/>
                </a:solidFill>
                <a:latin typeface="TimesNewRomanPSMT"/>
              </a:rPr>
              <a:t>AB</a:t>
            </a:r>
          </a:p>
          <a:p>
            <a:pPr marL="285750"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1 </a:t>
            </a:r>
            <a:r>
              <a:rPr lang="en-US">
                <a:solidFill>
                  <a:srgbClr val="000000"/>
                </a:solidFill>
                <a:latin typeface="TimesNewRomanPSMT"/>
              </a:rPr>
              <a:t>= </a:t>
            </a:r>
            <a:r>
              <a:rPr lang="en-US" smtClean="0">
                <a:solidFill>
                  <a:srgbClr val="000000"/>
                </a:solidFill>
                <a:latin typeface="TimesNewRomanPSMT"/>
              </a:rPr>
              <a:t>0 q</a:t>
            </a:r>
            <a:r>
              <a:rPr lang="en-US" sz="1050" smtClean="0">
                <a:solidFill>
                  <a:srgbClr val="000000"/>
                </a:solidFill>
                <a:latin typeface="TimesNewRomanPSMT"/>
              </a:rPr>
              <a:t>1</a:t>
            </a:r>
            <a:r>
              <a:rPr lang="en-US" smtClean="0">
                <a:solidFill>
                  <a:srgbClr val="000000"/>
                </a:solidFill>
                <a:latin typeface="TimesNewRomanPSMT"/>
              </a:rPr>
              <a:t>=10</a:t>
            </a:r>
          </a:p>
          <a:p>
            <a:pPr marL="285750"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2 </a:t>
            </a:r>
            <a:r>
              <a:rPr lang="en-US">
                <a:solidFill>
                  <a:srgbClr val="000000"/>
                </a:solidFill>
                <a:latin typeface="TimesNewRomanPSMT"/>
              </a:rPr>
              <a:t>= </a:t>
            </a:r>
            <a:r>
              <a:rPr lang="en-US" smtClean="0">
                <a:solidFill>
                  <a:srgbClr val="000000"/>
                </a:solidFill>
                <a:latin typeface="TimesNewRomanPSMT"/>
              </a:rPr>
              <a:t>0 q</a:t>
            </a:r>
            <a:r>
              <a:rPr lang="en-US" sz="1050" smtClean="0">
                <a:solidFill>
                  <a:srgbClr val="000000"/>
                </a:solidFill>
                <a:latin typeface="TimesNewRomanPSMT"/>
              </a:rPr>
              <a:t>2</a:t>
            </a:r>
            <a:r>
              <a:rPr lang="en-US">
                <a:solidFill>
                  <a:srgbClr val="000000"/>
                </a:solidFill>
                <a:latin typeface="TimesNewRomanPSMT"/>
              </a:rPr>
              <a:t>=-</a:t>
            </a:r>
            <a:r>
              <a:rPr lang="en-US" smtClean="0">
                <a:solidFill>
                  <a:srgbClr val="000000"/>
                </a:solidFill>
                <a:latin typeface="TimesNewRomanPSMT"/>
              </a:rPr>
              <a:t>2</a:t>
            </a:r>
          </a:p>
          <a:p>
            <a:pPr marL="285750"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3 </a:t>
            </a:r>
            <a:r>
              <a:rPr lang="en-US">
                <a:solidFill>
                  <a:srgbClr val="000000"/>
                </a:solidFill>
                <a:latin typeface="TimesNewRomanPSMT"/>
              </a:rPr>
              <a:t>= -</a:t>
            </a:r>
            <a:r>
              <a:rPr lang="en-US" smtClean="0">
                <a:solidFill>
                  <a:srgbClr val="000000"/>
                </a:solidFill>
                <a:latin typeface="TimesNewRomanPSMT"/>
              </a:rPr>
              <a:t>4 q</a:t>
            </a:r>
            <a:r>
              <a:rPr lang="en-US" sz="1050" smtClean="0">
                <a:solidFill>
                  <a:srgbClr val="000000"/>
                </a:solidFill>
                <a:latin typeface="TimesNewRomanPSMT"/>
              </a:rPr>
              <a:t>3</a:t>
            </a:r>
            <a:r>
              <a:rPr lang="en-US" smtClean="0">
                <a:solidFill>
                  <a:srgbClr val="000000"/>
                </a:solidFill>
                <a:latin typeface="TimesNewRomanPSMT"/>
              </a:rPr>
              <a:t>=4</a:t>
            </a:r>
          </a:p>
          <a:p>
            <a:pPr marL="285750"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4 </a:t>
            </a:r>
            <a:r>
              <a:rPr lang="en-US">
                <a:solidFill>
                  <a:srgbClr val="000000"/>
                </a:solidFill>
                <a:latin typeface="TimesNewRomanPSMT"/>
              </a:rPr>
              <a:t>= </a:t>
            </a:r>
            <a:r>
              <a:rPr lang="en-US" smtClean="0">
                <a:solidFill>
                  <a:srgbClr val="000000"/>
                </a:solidFill>
                <a:latin typeface="TimesNewRomanPSMT"/>
              </a:rPr>
              <a:t>4 q</a:t>
            </a:r>
            <a:r>
              <a:rPr lang="en-US" sz="1050" smtClean="0">
                <a:solidFill>
                  <a:srgbClr val="000000"/>
                </a:solidFill>
                <a:latin typeface="TimesNewRomanPSMT"/>
              </a:rPr>
              <a:t>4</a:t>
            </a:r>
            <a:r>
              <a:rPr lang="en-US" smtClean="0">
                <a:solidFill>
                  <a:srgbClr val="000000"/>
                </a:solidFill>
                <a:latin typeface="TimesNewRomanPSMT"/>
              </a:rPr>
              <a:t>=2</a:t>
            </a:r>
          </a:p>
          <a:p>
            <a:pPr marL="285750" indent="-285750">
              <a:lnSpc>
                <a:spcPct val="120000"/>
              </a:lnSpc>
              <a:spcBef>
                <a:spcPts val="600"/>
              </a:spcBef>
              <a:buFont typeface="Wingdings" panose="05000000000000000000" pitchFamily="2" charset="2"/>
              <a:buChar char="Ø"/>
            </a:pPr>
            <a:r>
              <a:rPr lang="en-US" smtClean="0">
                <a:solidFill>
                  <a:srgbClr val="000000"/>
                </a:solidFill>
                <a:latin typeface="TimesNewRomanPSMT"/>
              </a:rPr>
              <a:t>Có </a:t>
            </a:r>
            <a:r>
              <a:rPr lang="en-US">
                <a:solidFill>
                  <a:srgbClr val="000000"/>
                </a:solidFill>
                <a:latin typeface="TimesNewRomanPSMT"/>
              </a:rPr>
              <a:t>P</a:t>
            </a:r>
            <a:r>
              <a:rPr lang="en-US" sz="1050">
                <a:solidFill>
                  <a:srgbClr val="000000"/>
                </a:solidFill>
                <a:latin typeface="TimesNewRomanPSMT"/>
              </a:rPr>
              <a:t>2 </a:t>
            </a:r>
            <a:r>
              <a:rPr lang="en-US">
                <a:solidFill>
                  <a:srgbClr val="000000"/>
                </a:solidFill>
                <a:latin typeface="TimesNewRomanPSMT"/>
              </a:rPr>
              <a:t>=0 mà q</a:t>
            </a:r>
            <a:r>
              <a:rPr lang="en-US" sz="1050">
                <a:solidFill>
                  <a:srgbClr val="000000"/>
                </a:solidFill>
                <a:latin typeface="TimesNewRomanPSMT"/>
              </a:rPr>
              <a:t>2 </a:t>
            </a:r>
            <a:r>
              <a:rPr lang="en-US">
                <a:solidFill>
                  <a:srgbClr val="000000"/>
                </a:solidFill>
                <a:latin typeface="TimesNewRomanPSMT"/>
              </a:rPr>
              <a:t>=-2&lt;0 </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smtClean="0">
                <a:solidFill>
                  <a:srgbClr val="000000"/>
                </a:solidFill>
                <a:latin typeface="TimesNewRomanPSMT"/>
              </a:rPr>
              <a:t>Nên </a:t>
            </a:r>
            <a:r>
              <a:rPr lang="en-US">
                <a:solidFill>
                  <a:srgbClr val="000000"/>
                </a:solidFill>
                <a:latin typeface="TimesNewRomanPSMT"/>
              </a:rPr>
              <a:t>AB nằm </a:t>
            </a:r>
            <a:r>
              <a:rPr lang="en-US" smtClean="0">
                <a:solidFill>
                  <a:srgbClr val="000000"/>
                </a:solidFill>
                <a:latin typeface="TimesNewRomanPSMT"/>
              </a:rPr>
              <a:t>ngoài </a:t>
            </a:r>
            <a:r>
              <a:rPr lang="en-US">
                <a:solidFill>
                  <a:srgbClr val="000000"/>
                </a:solidFill>
                <a:latin typeface="TimesNewRomanPSMT"/>
              </a:rPr>
              <a:t>hoàn toàn </a:t>
            </a:r>
            <a:br>
              <a:rPr lang="en-US">
                <a:solidFill>
                  <a:srgbClr val="000000"/>
                </a:solidFill>
                <a:latin typeface="TimesNewRomanPSMT"/>
              </a:rPr>
            </a:br>
            <a:r>
              <a:rPr lang="en-US">
                <a:solidFill>
                  <a:srgbClr val="000000"/>
                </a:solidFill>
                <a:latin typeface="TimesNewRomanPSMT"/>
              </a:rPr>
              <a:t/>
            </a:r>
            <a:br>
              <a:rPr lang="en-US">
                <a:solidFill>
                  <a:srgbClr val="000000"/>
                </a:solidFill>
                <a:latin typeface="TimesNewRomanPSMT"/>
              </a:rPr>
            </a:br>
            <a:endParaRPr lang="en-US" smtClean="0">
              <a:solidFill>
                <a:srgbClr val="000000"/>
              </a:solidFill>
              <a:latin typeface="TimesNewRomanPS-BoldItalicMT"/>
            </a:endParaRPr>
          </a:p>
        </p:txBody>
      </p:sp>
      <p:sp>
        <p:nvSpPr>
          <p:cNvPr id="11" name="Rectangle 10"/>
          <p:cNvSpPr/>
          <p:nvPr/>
        </p:nvSpPr>
        <p:spPr>
          <a:xfrm>
            <a:off x="6863936" y="2495703"/>
            <a:ext cx="4489864" cy="3699474"/>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Xét </a:t>
            </a:r>
            <a:r>
              <a:rPr lang="en-US" smtClean="0">
                <a:solidFill>
                  <a:srgbClr val="000000"/>
                </a:solidFill>
                <a:latin typeface="TimesNewRomanPSMT"/>
              </a:rPr>
              <a:t>CB</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1 </a:t>
            </a:r>
            <a:r>
              <a:rPr lang="en-US">
                <a:solidFill>
                  <a:srgbClr val="000000"/>
                </a:solidFill>
                <a:latin typeface="TimesNewRomanPSMT"/>
              </a:rPr>
              <a:t>= -</a:t>
            </a:r>
            <a:r>
              <a:rPr lang="en-US" smtClean="0">
                <a:solidFill>
                  <a:srgbClr val="000000"/>
                </a:solidFill>
                <a:latin typeface="TimesNewRomanPSMT"/>
              </a:rPr>
              <a:t>5  q</a:t>
            </a:r>
            <a:r>
              <a:rPr lang="en-US" sz="1050" smtClean="0">
                <a:solidFill>
                  <a:srgbClr val="000000"/>
                </a:solidFill>
                <a:latin typeface="TimesNewRomanPSMT"/>
              </a:rPr>
              <a:t>1</a:t>
            </a:r>
            <a:r>
              <a:rPr lang="en-US" smtClean="0">
                <a:solidFill>
                  <a:srgbClr val="000000"/>
                </a:solidFill>
                <a:latin typeface="TimesNewRomanPSMT"/>
              </a:rPr>
              <a:t>=2 </a:t>
            </a:r>
            <a:r>
              <a:rPr lang="en-US">
                <a:solidFill>
                  <a:srgbClr val="000000"/>
                </a:solidFill>
                <a:latin typeface="TimesNewRomanPSMT"/>
              </a:rPr>
              <a:t>u</a:t>
            </a:r>
            <a:r>
              <a:rPr lang="en-US" sz="1050">
                <a:solidFill>
                  <a:srgbClr val="000000"/>
                </a:solidFill>
                <a:latin typeface="TimesNewRomanPSMT"/>
              </a:rPr>
              <a:t>1</a:t>
            </a:r>
            <a:r>
              <a:rPr lang="en-US">
                <a:solidFill>
                  <a:srgbClr val="000000"/>
                </a:solidFill>
                <a:latin typeface="TimesNewRomanPSMT"/>
              </a:rPr>
              <a:t>=-2/5 (</a:t>
            </a:r>
            <a:r>
              <a:rPr lang="en-US" smtClean="0">
                <a:solidFill>
                  <a:srgbClr val="000000"/>
                </a:solidFill>
                <a:latin typeface="TimesNewRomanPSMT"/>
              </a:rPr>
              <a:t>u</a:t>
            </a:r>
            <a:r>
              <a:rPr lang="en-US" sz="1050" smtClean="0">
                <a:solidFill>
                  <a:srgbClr val="000000"/>
                </a:solidFill>
                <a:latin typeface="TimesNewRomanPSMT"/>
              </a:rPr>
              <a:t>k</a:t>
            </a:r>
            <a:r>
              <a:rPr lang="en-US" smtClean="0">
                <a:solidFill>
                  <a:srgbClr val="000000"/>
                </a:solidFill>
                <a:latin typeface="TimesNewRomanPSMT"/>
              </a:rPr>
              <a:t>=q</a:t>
            </a:r>
            <a:r>
              <a:rPr lang="en-US" sz="1050" smtClean="0">
                <a:solidFill>
                  <a:srgbClr val="000000"/>
                </a:solidFill>
                <a:latin typeface="TimesNewRomanPSMT"/>
              </a:rPr>
              <a:t>k</a:t>
            </a:r>
            <a:r>
              <a:rPr lang="en-US" smtClean="0">
                <a:solidFill>
                  <a:srgbClr val="000000"/>
                </a:solidFill>
                <a:latin typeface="TimesNewRomanPSMT"/>
              </a:rPr>
              <a:t>/p</a:t>
            </a:r>
            <a:r>
              <a:rPr lang="en-US" sz="1050" smtClean="0">
                <a:solidFill>
                  <a:srgbClr val="000000"/>
                </a:solidFill>
                <a:latin typeface="TimesNewRomanPSMT"/>
              </a:rPr>
              <a:t>k</a:t>
            </a:r>
            <a:r>
              <a:rPr lang="en-US" smtClean="0">
                <a:solidFill>
                  <a:srgbClr val="000000"/>
                </a:solidFill>
                <a:latin typeface="TimesNewRomanPSMT"/>
              </a:rPr>
              <a:t>)</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2 </a:t>
            </a:r>
            <a:r>
              <a:rPr lang="en-US">
                <a:solidFill>
                  <a:srgbClr val="000000"/>
                </a:solidFill>
                <a:latin typeface="TimesNewRomanPSMT"/>
              </a:rPr>
              <a:t>= 5 q</a:t>
            </a:r>
            <a:r>
              <a:rPr lang="en-US" sz="1050">
                <a:solidFill>
                  <a:srgbClr val="000000"/>
                </a:solidFill>
                <a:latin typeface="TimesNewRomanPSMT"/>
              </a:rPr>
              <a:t>2</a:t>
            </a:r>
            <a:r>
              <a:rPr lang="en-US">
                <a:solidFill>
                  <a:srgbClr val="000000"/>
                </a:solidFill>
                <a:latin typeface="TimesNewRomanPSMT"/>
              </a:rPr>
              <a:t>=6 </a:t>
            </a:r>
            <a:r>
              <a:rPr lang="en-US" smtClean="0">
                <a:solidFill>
                  <a:srgbClr val="000000"/>
                </a:solidFill>
                <a:latin typeface="TimesNewRomanPSMT"/>
              </a:rPr>
              <a:t>u</a:t>
            </a:r>
            <a:r>
              <a:rPr lang="en-US" sz="1050" smtClean="0">
                <a:solidFill>
                  <a:srgbClr val="000000"/>
                </a:solidFill>
                <a:latin typeface="TimesNewRomanPSMT"/>
              </a:rPr>
              <a:t>2</a:t>
            </a:r>
            <a:r>
              <a:rPr lang="en-US" smtClean="0">
                <a:solidFill>
                  <a:srgbClr val="000000"/>
                </a:solidFill>
                <a:latin typeface="TimesNewRomanPSMT"/>
              </a:rPr>
              <a:t>=6/5</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3 </a:t>
            </a:r>
            <a:r>
              <a:rPr lang="en-US">
                <a:solidFill>
                  <a:srgbClr val="000000"/>
                </a:solidFill>
                <a:latin typeface="TimesNewRomanPSMT"/>
              </a:rPr>
              <a:t>= -</a:t>
            </a:r>
            <a:r>
              <a:rPr lang="en-US" smtClean="0">
                <a:solidFill>
                  <a:srgbClr val="000000"/>
                </a:solidFill>
                <a:latin typeface="TimesNewRomanPSMT"/>
              </a:rPr>
              <a:t>2  q</a:t>
            </a:r>
            <a:r>
              <a:rPr lang="en-US" sz="1050" smtClean="0">
                <a:solidFill>
                  <a:srgbClr val="000000"/>
                </a:solidFill>
                <a:latin typeface="TimesNewRomanPSMT"/>
              </a:rPr>
              <a:t>3</a:t>
            </a:r>
            <a:r>
              <a:rPr lang="en-US" smtClean="0">
                <a:solidFill>
                  <a:srgbClr val="000000"/>
                </a:solidFill>
                <a:latin typeface="TimesNewRomanPSMT"/>
              </a:rPr>
              <a:t>=0 u</a:t>
            </a:r>
            <a:r>
              <a:rPr lang="en-US" sz="1050" smtClean="0">
                <a:solidFill>
                  <a:srgbClr val="000000"/>
                </a:solidFill>
                <a:latin typeface="TimesNewRomanPSMT"/>
              </a:rPr>
              <a:t>3</a:t>
            </a:r>
            <a:r>
              <a:rPr lang="en-US" smtClean="0">
                <a:solidFill>
                  <a:srgbClr val="000000"/>
                </a:solidFill>
                <a:latin typeface="TimesNewRomanPSMT"/>
              </a:rPr>
              <a:t>=0</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P</a:t>
            </a:r>
            <a:r>
              <a:rPr lang="en-US" sz="1050" smtClean="0">
                <a:solidFill>
                  <a:srgbClr val="000000"/>
                </a:solidFill>
                <a:latin typeface="TimesNewRomanPSMT"/>
              </a:rPr>
              <a:t>4 </a:t>
            </a:r>
            <a:r>
              <a:rPr lang="en-US">
                <a:solidFill>
                  <a:srgbClr val="000000"/>
                </a:solidFill>
                <a:latin typeface="TimesNewRomanPSMT"/>
              </a:rPr>
              <a:t>= 2 q</a:t>
            </a:r>
            <a:r>
              <a:rPr lang="en-US" sz="1050">
                <a:solidFill>
                  <a:srgbClr val="000000"/>
                </a:solidFill>
                <a:latin typeface="TimesNewRomanPSMT"/>
              </a:rPr>
              <a:t>4</a:t>
            </a:r>
            <a:r>
              <a:rPr lang="en-US">
                <a:solidFill>
                  <a:srgbClr val="000000"/>
                </a:solidFill>
                <a:latin typeface="TimesNewRomanPSMT"/>
              </a:rPr>
              <a:t>=6 </a:t>
            </a:r>
            <a:r>
              <a:rPr lang="en-US" smtClean="0">
                <a:solidFill>
                  <a:srgbClr val="000000"/>
                </a:solidFill>
                <a:latin typeface="TimesNewRomanPSMT"/>
              </a:rPr>
              <a:t>u</a:t>
            </a:r>
            <a:r>
              <a:rPr lang="en-US" sz="1050" smtClean="0">
                <a:solidFill>
                  <a:srgbClr val="000000"/>
                </a:solidFill>
                <a:latin typeface="TimesNewRomanPSMT"/>
              </a:rPr>
              <a:t>4</a:t>
            </a:r>
            <a:r>
              <a:rPr lang="en-US" smtClean="0">
                <a:solidFill>
                  <a:srgbClr val="000000"/>
                </a:solidFill>
                <a:latin typeface="TimesNewRomanPSMT"/>
              </a:rPr>
              <a:t>=3</a:t>
            </a:r>
          </a:p>
          <a:p>
            <a:pPr marL="285750" indent="-285750">
              <a:lnSpc>
                <a:spcPct val="120000"/>
              </a:lnSpc>
              <a:spcBef>
                <a:spcPts val="600"/>
              </a:spcBef>
              <a:buFont typeface="Wingdings" panose="05000000000000000000" pitchFamily="2" charset="2"/>
              <a:buChar char="Ø"/>
            </a:pPr>
            <a:r>
              <a:rPr lang="en-US" smtClean="0">
                <a:solidFill>
                  <a:srgbClr val="000000"/>
                </a:solidFill>
                <a:latin typeface="TimesNewRomanPSMT"/>
              </a:rPr>
              <a:t>Vậy:</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u</a:t>
            </a:r>
            <a:r>
              <a:rPr lang="en-US" sz="1050" smtClean="0">
                <a:solidFill>
                  <a:srgbClr val="000000"/>
                </a:solidFill>
                <a:latin typeface="TimesNewRomanPSMT"/>
              </a:rPr>
              <a:t>1</a:t>
            </a:r>
            <a:r>
              <a:rPr lang="en-US" smtClean="0">
                <a:solidFill>
                  <a:srgbClr val="000000"/>
                </a:solidFill>
                <a:latin typeface="TimesNewRomanPSMT"/>
              </a:rPr>
              <a:t>=max(0</a:t>
            </a:r>
            <a:r>
              <a:rPr lang="en-US">
                <a:solidFill>
                  <a:srgbClr val="000000"/>
                </a:solidFill>
                <a:latin typeface="TimesNewRomanPSMT"/>
              </a:rPr>
              <a:t>,-2/5,0)=0 (với </a:t>
            </a:r>
            <a:r>
              <a:rPr lang="en-US" smtClean="0">
                <a:solidFill>
                  <a:srgbClr val="000000"/>
                </a:solidFill>
                <a:latin typeface="TimesNewRomanPSMT"/>
              </a:rPr>
              <a:t>P</a:t>
            </a:r>
            <a:r>
              <a:rPr lang="en-US" sz="1050" smtClean="0">
                <a:solidFill>
                  <a:srgbClr val="000000"/>
                </a:solidFill>
                <a:latin typeface="TimesNewRomanPSMT"/>
              </a:rPr>
              <a:t>k</a:t>
            </a:r>
            <a:r>
              <a:rPr lang="en-US" smtClean="0">
                <a:solidFill>
                  <a:srgbClr val="000000"/>
                </a:solidFill>
                <a:latin typeface="TimesNewRomanPSMT"/>
              </a:rPr>
              <a:t>&lt;0)</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TimesNewRomanPSMT"/>
              </a:rPr>
              <a:t>u</a:t>
            </a:r>
            <a:r>
              <a:rPr lang="en-US" sz="1050" smtClean="0">
                <a:solidFill>
                  <a:srgbClr val="000000"/>
                </a:solidFill>
                <a:latin typeface="TimesNewRomanPSMT"/>
              </a:rPr>
              <a:t>2</a:t>
            </a:r>
            <a:r>
              <a:rPr lang="en-US" smtClean="0">
                <a:solidFill>
                  <a:srgbClr val="000000"/>
                </a:solidFill>
                <a:latin typeface="TimesNewRomanPSMT"/>
              </a:rPr>
              <a:t>=min(1,6/5,3</a:t>
            </a:r>
            <a:r>
              <a:rPr lang="en-US">
                <a:solidFill>
                  <a:srgbClr val="000000"/>
                </a:solidFill>
                <a:latin typeface="TimesNewRomanPSMT"/>
              </a:rPr>
              <a:t>)=1(với </a:t>
            </a:r>
            <a:r>
              <a:rPr lang="en-US" smtClean="0">
                <a:solidFill>
                  <a:srgbClr val="000000"/>
                </a:solidFill>
                <a:latin typeface="TimesNewRomanPSMT"/>
              </a:rPr>
              <a:t>P</a:t>
            </a:r>
            <a:r>
              <a:rPr lang="en-US" sz="1050" smtClean="0">
                <a:solidFill>
                  <a:srgbClr val="000000"/>
                </a:solidFill>
                <a:latin typeface="TimesNewRomanPSMT"/>
              </a:rPr>
              <a:t>k</a:t>
            </a:r>
            <a:r>
              <a:rPr lang="en-US" smtClean="0">
                <a:solidFill>
                  <a:srgbClr val="000000"/>
                </a:solidFill>
                <a:latin typeface="TimesNewRomanPSMT"/>
              </a:rPr>
              <a:t>&gt;0)</a:t>
            </a:r>
          </a:p>
          <a:p>
            <a:pPr marL="285750" indent="-285750">
              <a:lnSpc>
                <a:spcPct val="120000"/>
              </a:lnSpc>
              <a:spcBef>
                <a:spcPts val="600"/>
              </a:spcBef>
              <a:buFont typeface="Wingdings" panose="05000000000000000000" pitchFamily="2" charset="2"/>
              <a:buChar char="Ø"/>
            </a:pPr>
            <a:r>
              <a:rPr lang="en-US" smtClean="0">
                <a:solidFill>
                  <a:srgbClr val="000000"/>
                </a:solidFill>
                <a:latin typeface="TimesNewRomanPSMT"/>
              </a:rPr>
              <a:t>Vậy </a:t>
            </a:r>
            <a:r>
              <a:rPr lang="en-US">
                <a:solidFill>
                  <a:srgbClr val="000000"/>
                </a:solidFill>
                <a:latin typeface="TimesNewRomanPSMT"/>
              </a:rPr>
              <a:t>CD nằm hoàn toàn trong cửa </a:t>
            </a:r>
            <a:r>
              <a:rPr lang="en-US" smtClean="0">
                <a:solidFill>
                  <a:srgbClr val="000000"/>
                </a:solidFill>
                <a:latin typeface="TimesNewRomanPSMT"/>
              </a:rPr>
              <a:t>sổ</a:t>
            </a:r>
            <a:endParaRPr lang="en-US" smtClean="0">
              <a:solidFill>
                <a:srgbClr val="000000"/>
              </a:solidFill>
              <a:latin typeface="TimesNewRomanPS-BoldItalicMT"/>
            </a:endParaRPr>
          </a:p>
        </p:txBody>
      </p:sp>
    </p:spTree>
    <p:extLst>
      <p:ext uri="{BB962C8B-B14F-4D97-AF65-F5344CB8AC3E}">
        <p14:creationId xmlns:p14="http://schemas.microsoft.com/office/powerpoint/2010/main" val="17682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3290131"/>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Xét </a:t>
            </a:r>
            <a:r>
              <a:rPr lang="vi-VN" smtClean="0">
                <a:solidFill>
                  <a:srgbClr val="000000"/>
                </a:solidFill>
                <a:latin typeface="TimesNewRomanPSMT"/>
              </a:rPr>
              <a:t>IJ</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P</a:t>
            </a:r>
            <a:r>
              <a:rPr lang="vi-VN" sz="1050" smtClean="0">
                <a:solidFill>
                  <a:srgbClr val="000000"/>
                </a:solidFill>
                <a:latin typeface="TimesNewRomanPSMT"/>
              </a:rPr>
              <a:t>1 </a:t>
            </a:r>
            <a:r>
              <a:rPr lang="vi-VN">
                <a:solidFill>
                  <a:srgbClr val="000000"/>
                </a:solidFill>
                <a:latin typeface="TimesNewRomanPSMT"/>
              </a:rPr>
              <a:t>= -</a:t>
            </a:r>
            <a:r>
              <a:rPr lang="vi-VN" smtClean="0">
                <a:solidFill>
                  <a:srgbClr val="000000"/>
                </a:solidFill>
                <a:latin typeface="TimesNewRomanPSMT"/>
              </a:rPr>
              <a:t>12</a:t>
            </a:r>
            <a:r>
              <a:rPr lang="en-US" smtClean="0">
                <a:solidFill>
                  <a:srgbClr val="000000"/>
                </a:solidFill>
                <a:latin typeface="TimesNewRomanPSMT"/>
              </a:rPr>
              <a:t>  </a:t>
            </a:r>
            <a:r>
              <a:rPr lang="vi-VN" smtClean="0">
                <a:solidFill>
                  <a:srgbClr val="000000"/>
                </a:solidFill>
                <a:latin typeface="TimesNewRomanPSMT"/>
              </a:rPr>
              <a:t>q</a:t>
            </a:r>
            <a:r>
              <a:rPr lang="vi-VN" sz="1050" smtClean="0">
                <a:solidFill>
                  <a:srgbClr val="000000"/>
                </a:solidFill>
                <a:latin typeface="TimesNewRomanPSMT"/>
              </a:rPr>
              <a:t>1</a:t>
            </a:r>
            <a:r>
              <a:rPr lang="vi-VN">
                <a:solidFill>
                  <a:srgbClr val="000000"/>
                </a:solidFill>
                <a:latin typeface="TimesNewRomanPSMT"/>
              </a:rPr>
              <a:t>=-2 </a:t>
            </a:r>
            <a:r>
              <a:rPr lang="vi-VN" smtClean="0">
                <a:solidFill>
                  <a:srgbClr val="000000"/>
                </a:solidFill>
                <a:latin typeface="TimesNewRomanPSMT"/>
              </a:rPr>
              <a:t>u</a:t>
            </a:r>
            <a:r>
              <a:rPr lang="vi-VN" sz="1050" smtClean="0">
                <a:solidFill>
                  <a:srgbClr val="000000"/>
                </a:solidFill>
                <a:latin typeface="TimesNewRomanPSMT"/>
              </a:rPr>
              <a:t>1</a:t>
            </a:r>
            <a:r>
              <a:rPr lang="vi-VN" smtClean="0">
                <a:solidFill>
                  <a:srgbClr val="000000"/>
                </a:solidFill>
                <a:latin typeface="TimesNewRomanPSMT"/>
              </a:rPr>
              <a:t>=1/6</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P</a:t>
            </a:r>
            <a:r>
              <a:rPr lang="vi-VN" sz="1050" smtClean="0">
                <a:solidFill>
                  <a:srgbClr val="000000"/>
                </a:solidFill>
                <a:latin typeface="TimesNewRomanPSMT"/>
              </a:rPr>
              <a:t>2 </a:t>
            </a:r>
            <a:r>
              <a:rPr lang="vi-VN">
                <a:solidFill>
                  <a:srgbClr val="000000"/>
                </a:solidFill>
                <a:latin typeface="TimesNewRomanPSMT"/>
              </a:rPr>
              <a:t>= 12 q</a:t>
            </a:r>
            <a:r>
              <a:rPr lang="vi-VN" sz="1050">
                <a:solidFill>
                  <a:srgbClr val="000000"/>
                </a:solidFill>
                <a:latin typeface="TimesNewRomanPSMT"/>
              </a:rPr>
              <a:t>2</a:t>
            </a:r>
            <a:r>
              <a:rPr lang="vi-VN">
                <a:solidFill>
                  <a:srgbClr val="000000"/>
                </a:solidFill>
                <a:latin typeface="TimesNewRomanPSMT"/>
              </a:rPr>
              <a:t>=10 </a:t>
            </a:r>
            <a:r>
              <a:rPr lang="vi-VN" smtClean="0">
                <a:solidFill>
                  <a:srgbClr val="000000"/>
                </a:solidFill>
                <a:latin typeface="TimesNewRomanPSMT"/>
              </a:rPr>
              <a:t>u</a:t>
            </a:r>
            <a:r>
              <a:rPr lang="vi-VN" sz="1050" smtClean="0">
                <a:solidFill>
                  <a:srgbClr val="000000"/>
                </a:solidFill>
                <a:latin typeface="TimesNewRomanPSMT"/>
              </a:rPr>
              <a:t>2</a:t>
            </a:r>
            <a:r>
              <a:rPr lang="vi-VN" smtClean="0">
                <a:solidFill>
                  <a:srgbClr val="000000"/>
                </a:solidFill>
                <a:latin typeface="TimesNewRomanPSMT"/>
              </a:rPr>
              <a:t>=5/6</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P</a:t>
            </a:r>
            <a:r>
              <a:rPr lang="vi-VN" sz="1050" smtClean="0">
                <a:solidFill>
                  <a:srgbClr val="000000"/>
                </a:solidFill>
                <a:latin typeface="TimesNewRomanPSMT"/>
              </a:rPr>
              <a:t>3 </a:t>
            </a:r>
            <a:r>
              <a:rPr lang="vi-VN">
                <a:solidFill>
                  <a:srgbClr val="000000"/>
                </a:solidFill>
                <a:latin typeface="TimesNewRomanPSMT"/>
              </a:rPr>
              <a:t>= </a:t>
            </a:r>
            <a:r>
              <a:rPr lang="vi-VN" smtClean="0">
                <a:solidFill>
                  <a:srgbClr val="000000"/>
                </a:solidFill>
                <a:latin typeface="TimesNewRomanPSMT"/>
              </a:rPr>
              <a:t>6</a:t>
            </a:r>
            <a:r>
              <a:rPr lang="en-US" smtClean="0">
                <a:solidFill>
                  <a:srgbClr val="000000"/>
                </a:solidFill>
                <a:latin typeface="TimesNewRomanPSMT"/>
              </a:rPr>
              <a:t>  </a:t>
            </a:r>
            <a:r>
              <a:rPr lang="vi-VN" smtClean="0">
                <a:solidFill>
                  <a:srgbClr val="000000"/>
                </a:solidFill>
                <a:latin typeface="TimesNewRomanPSMT"/>
              </a:rPr>
              <a:t>q</a:t>
            </a:r>
            <a:r>
              <a:rPr lang="vi-VN" sz="1050" smtClean="0">
                <a:solidFill>
                  <a:srgbClr val="000000"/>
                </a:solidFill>
                <a:latin typeface="TimesNewRomanPSMT"/>
              </a:rPr>
              <a:t>3</a:t>
            </a:r>
            <a:r>
              <a:rPr lang="vi-VN" smtClean="0">
                <a:solidFill>
                  <a:srgbClr val="000000"/>
                </a:solidFill>
                <a:latin typeface="TimesNewRomanPSMT"/>
              </a:rPr>
              <a:t>=5 u</a:t>
            </a:r>
            <a:r>
              <a:rPr lang="vi-VN" sz="1050" smtClean="0">
                <a:solidFill>
                  <a:srgbClr val="000000"/>
                </a:solidFill>
                <a:latin typeface="TimesNewRomanPSMT"/>
              </a:rPr>
              <a:t>3</a:t>
            </a:r>
            <a:r>
              <a:rPr lang="vi-VN" smtClean="0">
                <a:solidFill>
                  <a:srgbClr val="000000"/>
                </a:solidFill>
                <a:latin typeface="TimesNewRomanPSMT"/>
              </a:rPr>
              <a:t>=5/6</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P</a:t>
            </a:r>
            <a:r>
              <a:rPr lang="vi-VN" sz="1050" smtClean="0">
                <a:solidFill>
                  <a:srgbClr val="000000"/>
                </a:solidFill>
                <a:latin typeface="TimesNewRomanPSMT"/>
              </a:rPr>
              <a:t>4 </a:t>
            </a:r>
            <a:r>
              <a:rPr lang="vi-VN">
                <a:solidFill>
                  <a:srgbClr val="000000"/>
                </a:solidFill>
                <a:latin typeface="TimesNewRomanPSMT"/>
              </a:rPr>
              <a:t>= -6 q</a:t>
            </a:r>
            <a:r>
              <a:rPr lang="vi-VN" sz="1050">
                <a:solidFill>
                  <a:srgbClr val="000000"/>
                </a:solidFill>
                <a:latin typeface="TimesNewRomanPSMT"/>
              </a:rPr>
              <a:t>4</a:t>
            </a:r>
            <a:r>
              <a:rPr lang="vi-VN">
                <a:solidFill>
                  <a:srgbClr val="000000"/>
                </a:solidFill>
                <a:latin typeface="TimesNewRomanPSMT"/>
              </a:rPr>
              <a:t>=1 u</a:t>
            </a:r>
            <a:r>
              <a:rPr lang="vi-VN" sz="1050">
                <a:solidFill>
                  <a:srgbClr val="000000"/>
                </a:solidFill>
                <a:latin typeface="TimesNewRomanPSMT"/>
              </a:rPr>
              <a:t>4</a:t>
            </a:r>
            <a:r>
              <a:rPr lang="vi-VN">
                <a:solidFill>
                  <a:srgbClr val="000000"/>
                </a:solidFill>
                <a:latin typeface="TimesNewRomanPSMT"/>
              </a:rPr>
              <a:t>=-</a:t>
            </a:r>
            <a:r>
              <a:rPr lang="vi-VN" smtClean="0">
                <a:solidFill>
                  <a:srgbClr val="000000"/>
                </a:solidFill>
                <a:latin typeface="TimesNewRomanPSMT"/>
              </a:rPr>
              <a:t>1/6</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Vậy</a:t>
            </a:r>
            <a:r>
              <a:rPr lang="en-US" smtClean="0">
                <a:solidFill>
                  <a:srgbClr val="000000"/>
                </a:solidFill>
                <a:latin typeface="TimesNewRomanPSMT"/>
              </a:rPr>
              <a:t>:</a:t>
            </a: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u</a:t>
            </a:r>
            <a:r>
              <a:rPr lang="vi-VN" sz="1050" smtClean="0">
                <a:solidFill>
                  <a:srgbClr val="000000"/>
                </a:solidFill>
                <a:latin typeface="TimesNewRomanPSMT"/>
              </a:rPr>
              <a:t>1</a:t>
            </a:r>
            <a:r>
              <a:rPr lang="vi-VN" smtClean="0">
                <a:solidFill>
                  <a:srgbClr val="000000"/>
                </a:solidFill>
                <a:latin typeface="TimesNewRomanPSMT"/>
              </a:rPr>
              <a:t>=max(0,1/6</a:t>
            </a:r>
            <a:r>
              <a:rPr lang="vi-VN">
                <a:solidFill>
                  <a:srgbClr val="000000"/>
                </a:solidFill>
                <a:latin typeface="TimesNewRomanPSMT"/>
              </a:rPr>
              <a:t>,-1/6)=1/6 (với </a:t>
            </a:r>
            <a:r>
              <a:rPr lang="vi-VN" smtClean="0">
                <a:solidFill>
                  <a:srgbClr val="000000"/>
                </a:solidFill>
                <a:latin typeface="TimesNewRomanPSMT"/>
              </a:rPr>
              <a:t>P</a:t>
            </a:r>
            <a:r>
              <a:rPr lang="vi-VN" sz="1050" smtClean="0">
                <a:solidFill>
                  <a:srgbClr val="000000"/>
                </a:solidFill>
                <a:latin typeface="TimesNewRomanPSMT"/>
              </a:rPr>
              <a:t>k</a:t>
            </a:r>
            <a:r>
              <a:rPr lang="vi-VN" smtClean="0">
                <a:solidFill>
                  <a:srgbClr val="000000"/>
                </a:solidFill>
                <a:latin typeface="TimesNewRomanPSMT"/>
              </a:rPr>
              <a:t>&lt;0)</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u</a:t>
            </a:r>
            <a:r>
              <a:rPr lang="vi-VN" sz="1050" smtClean="0">
                <a:solidFill>
                  <a:srgbClr val="000000"/>
                </a:solidFill>
                <a:latin typeface="TimesNewRomanPSMT"/>
              </a:rPr>
              <a:t>2</a:t>
            </a:r>
            <a:r>
              <a:rPr lang="vi-VN" smtClean="0">
                <a:solidFill>
                  <a:srgbClr val="000000"/>
                </a:solidFill>
                <a:latin typeface="TimesNewRomanPSMT"/>
              </a:rPr>
              <a:t>=min(1,5/6,5/6</a:t>
            </a:r>
            <a:r>
              <a:rPr lang="vi-VN">
                <a:solidFill>
                  <a:srgbClr val="000000"/>
                </a:solidFill>
                <a:latin typeface="TimesNewRomanPSMT"/>
              </a:rPr>
              <a:t>)=5/6(với </a:t>
            </a:r>
            <a:r>
              <a:rPr lang="vi-VN" smtClean="0">
                <a:solidFill>
                  <a:srgbClr val="000000"/>
                </a:solidFill>
                <a:latin typeface="TimesNewRomanPSMT"/>
              </a:rPr>
              <a:t>P</a:t>
            </a:r>
            <a:r>
              <a:rPr lang="vi-VN" sz="1050" smtClean="0">
                <a:solidFill>
                  <a:srgbClr val="000000"/>
                </a:solidFill>
                <a:latin typeface="TimesNewRomanPSMT"/>
              </a:rPr>
              <a:t>k</a:t>
            </a:r>
            <a:r>
              <a:rPr lang="vi-VN" smtClean="0">
                <a:solidFill>
                  <a:srgbClr val="000000"/>
                </a:solidFill>
                <a:latin typeface="TimesNewRomanPSMT"/>
              </a:rPr>
              <a:t>&gt;0)</a:t>
            </a:r>
            <a:endParaRPr lang="en-US" smtClean="0">
              <a:solidFill>
                <a:srgbClr val="000000"/>
              </a:solidFill>
              <a:latin typeface="TimesNewRomanPSMT"/>
            </a:endParaRPr>
          </a:p>
        </p:txBody>
      </p:sp>
      <p:sp>
        <p:nvSpPr>
          <p:cNvPr id="12" name="Rectangle 11"/>
          <p:cNvSpPr/>
          <p:nvPr/>
        </p:nvSpPr>
        <p:spPr>
          <a:xfrm>
            <a:off x="5767743" y="1883620"/>
            <a:ext cx="5738456" cy="288078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Vì </a:t>
            </a:r>
            <a:r>
              <a:rPr lang="vi-VN">
                <a:solidFill>
                  <a:srgbClr val="000000"/>
                </a:solidFill>
                <a:latin typeface="TimesNewRomanPSMT"/>
              </a:rPr>
              <a:t>u</a:t>
            </a:r>
            <a:r>
              <a:rPr lang="vi-VN" sz="1050">
                <a:solidFill>
                  <a:srgbClr val="000000"/>
                </a:solidFill>
                <a:latin typeface="TimesNewRomanPSMT"/>
              </a:rPr>
              <a:t>1</a:t>
            </a:r>
            <a:r>
              <a:rPr lang="vi-VN">
                <a:solidFill>
                  <a:srgbClr val="000000"/>
                </a:solidFill>
                <a:latin typeface="TimesNewRomanPSMT"/>
              </a:rPr>
              <a:t>&lt;u</a:t>
            </a:r>
            <a:r>
              <a:rPr lang="vi-VN" sz="1050">
                <a:solidFill>
                  <a:srgbClr val="000000"/>
                </a:solidFill>
                <a:latin typeface="TimesNewRomanPSMT"/>
              </a:rPr>
              <a:t>2 </a:t>
            </a:r>
            <a:r>
              <a:rPr lang="vi-VN">
                <a:solidFill>
                  <a:srgbClr val="000000"/>
                </a:solidFill>
                <a:latin typeface="TimesNewRomanPSMT"/>
              </a:rPr>
              <a:t>nên hai điểm cuối của đường cắt tỉa </a:t>
            </a:r>
            <a:r>
              <a:rPr lang="vi-VN" smtClean="0">
                <a:solidFill>
                  <a:srgbClr val="000000"/>
                </a:solidFill>
                <a:latin typeface="TimesNewRomanPSMT"/>
              </a:rPr>
              <a:t>là:</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X</a:t>
            </a:r>
            <a:r>
              <a:rPr lang="vi-VN" sz="1050" smtClean="0">
                <a:solidFill>
                  <a:srgbClr val="000000"/>
                </a:solidFill>
                <a:latin typeface="TimesNewRomanPSMT"/>
              </a:rPr>
              <a:t>c1</a:t>
            </a:r>
            <a:r>
              <a:rPr lang="vi-VN" smtClean="0">
                <a:solidFill>
                  <a:srgbClr val="000000"/>
                </a:solidFill>
                <a:latin typeface="TimesNewRomanPSMT"/>
              </a:rPr>
              <a:t>=x</a:t>
            </a:r>
            <a:r>
              <a:rPr lang="vi-VN" sz="1050" smtClean="0">
                <a:solidFill>
                  <a:srgbClr val="000000"/>
                </a:solidFill>
                <a:latin typeface="TimesNewRomanPSMT"/>
              </a:rPr>
              <a:t>1 </a:t>
            </a:r>
            <a:r>
              <a:rPr lang="vi-VN">
                <a:solidFill>
                  <a:srgbClr val="000000"/>
                </a:solidFill>
                <a:latin typeface="TimesNewRomanPSMT"/>
              </a:rPr>
              <a:t>+ </a:t>
            </a:r>
            <a:r>
              <a:rPr lang="el-GR">
                <a:solidFill>
                  <a:srgbClr val="000000"/>
                </a:solidFill>
                <a:latin typeface="SymbolMT"/>
              </a:rPr>
              <a:t>Δ</a:t>
            </a:r>
            <a:r>
              <a:rPr lang="vi-VN">
                <a:solidFill>
                  <a:srgbClr val="000000"/>
                </a:solidFill>
                <a:latin typeface="TimesNewRomanPSMT"/>
              </a:rPr>
              <a:t>x.u</a:t>
            </a:r>
            <a:r>
              <a:rPr lang="vi-VN" sz="1050">
                <a:solidFill>
                  <a:srgbClr val="000000"/>
                </a:solidFill>
                <a:latin typeface="TimesNewRomanPSMT"/>
              </a:rPr>
              <a:t>1 </a:t>
            </a:r>
            <a:r>
              <a:rPr lang="vi-VN">
                <a:solidFill>
                  <a:srgbClr val="000000"/>
                </a:solidFill>
                <a:latin typeface="TimesNewRomanPSMT"/>
              </a:rPr>
              <a:t>= -1 +(11-(-1)).1/6 =</a:t>
            </a:r>
            <a:r>
              <a:rPr lang="vi-VN" smtClean="0">
                <a:solidFill>
                  <a:srgbClr val="000000"/>
                </a:solidFill>
                <a:latin typeface="TimesNewRomanPSMT"/>
              </a:rPr>
              <a:t>1</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Y</a:t>
            </a:r>
            <a:r>
              <a:rPr lang="vi-VN" sz="1050" smtClean="0">
                <a:solidFill>
                  <a:srgbClr val="000000"/>
                </a:solidFill>
                <a:latin typeface="TimesNewRomanPSMT"/>
              </a:rPr>
              <a:t>c1</a:t>
            </a:r>
            <a:r>
              <a:rPr lang="vi-VN" smtClean="0">
                <a:solidFill>
                  <a:srgbClr val="000000"/>
                </a:solidFill>
                <a:latin typeface="TimesNewRomanPSMT"/>
              </a:rPr>
              <a:t>=y</a:t>
            </a:r>
            <a:r>
              <a:rPr lang="vi-VN" sz="1050" smtClean="0">
                <a:solidFill>
                  <a:srgbClr val="000000"/>
                </a:solidFill>
                <a:latin typeface="TimesNewRomanPSMT"/>
              </a:rPr>
              <a:t>1 </a:t>
            </a:r>
            <a:r>
              <a:rPr lang="vi-VN">
                <a:solidFill>
                  <a:srgbClr val="000000"/>
                </a:solidFill>
                <a:latin typeface="TimesNewRomanPSMT"/>
              </a:rPr>
              <a:t>+ </a:t>
            </a:r>
            <a:r>
              <a:rPr lang="el-GR">
                <a:solidFill>
                  <a:srgbClr val="000000"/>
                </a:solidFill>
                <a:latin typeface="SymbolMT"/>
              </a:rPr>
              <a:t>Δ</a:t>
            </a:r>
            <a:r>
              <a:rPr lang="vi-VN">
                <a:solidFill>
                  <a:srgbClr val="000000"/>
                </a:solidFill>
                <a:latin typeface="TimesNewRomanPSMT"/>
              </a:rPr>
              <a:t>y.u</a:t>
            </a:r>
            <a:r>
              <a:rPr lang="vi-VN" sz="1050">
                <a:solidFill>
                  <a:srgbClr val="000000"/>
                </a:solidFill>
                <a:latin typeface="TimesNewRomanPSMT"/>
              </a:rPr>
              <a:t>1</a:t>
            </a:r>
            <a:r>
              <a:rPr lang="vi-VN">
                <a:solidFill>
                  <a:srgbClr val="000000"/>
                </a:solidFill>
                <a:latin typeface="TimesNewRomanPSMT"/>
              </a:rPr>
              <a:t>= 7 +(1-7).1/6 =</a:t>
            </a:r>
            <a:r>
              <a:rPr lang="vi-VN" smtClean="0">
                <a:solidFill>
                  <a:srgbClr val="000000"/>
                </a:solidFill>
                <a:latin typeface="TimesNewRomanPSMT"/>
              </a:rPr>
              <a:t>6</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X</a:t>
            </a:r>
            <a:r>
              <a:rPr lang="vi-VN" sz="1050" smtClean="0">
                <a:solidFill>
                  <a:srgbClr val="000000"/>
                </a:solidFill>
                <a:latin typeface="TimesNewRomanPSMT"/>
              </a:rPr>
              <a:t>c2</a:t>
            </a:r>
            <a:r>
              <a:rPr lang="vi-VN" smtClean="0">
                <a:solidFill>
                  <a:srgbClr val="000000"/>
                </a:solidFill>
                <a:latin typeface="TimesNewRomanPSMT"/>
              </a:rPr>
              <a:t>=x</a:t>
            </a:r>
            <a:r>
              <a:rPr lang="vi-VN" sz="1050" smtClean="0">
                <a:solidFill>
                  <a:srgbClr val="000000"/>
                </a:solidFill>
                <a:latin typeface="TimesNewRomanPSMT"/>
              </a:rPr>
              <a:t>1 </a:t>
            </a:r>
            <a:r>
              <a:rPr lang="vi-VN">
                <a:solidFill>
                  <a:srgbClr val="000000"/>
                </a:solidFill>
                <a:latin typeface="TimesNewRomanPSMT"/>
              </a:rPr>
              <a:t>+ </a:t>
            </a:r>
            <a:r>
              <a:rPr lang="el-GR">
                <a:solidFill>
                  <a:srgbClr val="000000"/>
                </a:solidFill>
                <a:latin typeface="SymbolMT"/>
              </a:rPr>
              <a:t>Δ</a:t>
            </a:r>
            <a:r>
              <a:rPr lang="vi-VN">
                <a:solidFill>
                  <a:srgbClr val="000000"/>
                </a:solidFill>
                <a:latin typeface="TimesNewRomanPSMT"/>
              </a:rPr>
              <a:t>x.u</a:t>
            </a:r>
            <a:r>
              <a:rPr lang="vi-VN" sz="1050">
                <a:solidFill>
                  <a:srgbClr val="000000"/>
                </a:solidFill>
                <a:latin typeface="TimesNewRomanPSMT"/>
              </a:rPr>
              <a:t>2 </a:t>
            </a:r>
            <a:r>
              <a:rPr lang="vi-VN">
                <a:solidFill>
                  <a:srgbClr val="000000"/>
                </a:solidFill>
                <a:latin typeface="TimesNewRomanPSMT"/>
              </a:rPr>
              <a:t>= -1 +(11-(-1)).5/6 =</a:t>
            </a:r>
            <a:r>
              <a:rPr lang="vi-VN" smtClean="0">
                <a:solidFill>
                  <a:srgbClr val="000000"/>
                </a:solidFill>
                <a:latin typeface="TimesNewRomanPSMT"/>
              </a:rPr>
              <a:t>9</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Y</a:t>
            </a:r>
            <a:r>
              <a:rPr lang="vi-VN" sz="1050" smtClean="0">
                <a:solidFill>
                  <a:srgbClr val="000000"/>
                </a:solidFill>
                <a:latin typeface="TimesNewRomanPSMT"/>
              </a:rPr>
              <a:t>c2</a:t>
            </a:r>
            <a:r>
              <a:rPr lang="vi-VN" smtClean="0">
                <a:solidFill>
                  <a:srgbClr val="000000"/>
                </a:solidFill>
                <a:latin typeface="TimesNewRomanPSMT"/>
              </a:rPr>
              <a:t>=y</a:t>
            </a:r>
            <a:r>
              <a:rPr lang="vi-VN" sz="1050" smtClean="0">
                <a:solidFill>
                  <a:srgbClr val="000000"/>
                </a:solidFill>
                <a:latin typeface="TimesNewRomanPSMT"/>
              </a:rPr>
              <a:t>1 </a:t>
            </a:r>
            <a:r>
              <a:rPr lang="vi-VN">
                <a:solidFill>
                  <a:srgbClr val="000000"/>
                </a:solidFill>
                <a:latin typeface="TimesNewRomanPSMT"/>
              </a:rPr>
              <a:t>+ </a:t>
            </a:r>
            <a:r>
              <a:rPr lang="el-GR">
                <a:solidFill>
                  <a:srgbClr val="000000"/>
                </a:solidFill>
                <a:latin typeface="SymbolMT"/>
              </a:rPr>
              <a:t>Δ</a:t>
            </a:r>
            <a:r>
              <a:rPr lang="vi-VN">
                <a:solidFill>
                  <a:srgbClr val="000000"/>
                </a:solidFill>
                <a:latin typeface="TimesNewRomanPSMT"/>
              </a:rPr>
              <a:t>y.u</a:t>
            </a:r>
            <a:r>
              <a:rPr lang="vi-VN" sz="1050">
                <a:solidFill>
                  <a:srgbClr val="000000"/>
                </a:solidFill>
                <a:latin typeface="TimesNewRomanPSMT"/>
              </a:rPr>
              <a:t>2</a:t>
            </a:r>
            <a:r>
              <a:rPr lang="vi-VN">
                <a:solidFill>
                  <a:srgbClr val="000000"/>
                </a:solidFill>
                <a:latin typeface="TimesNewRomanPSMT"/>
              </a:rPr>
              <a:t>= 7 +(1-7).5/6 </a:t>
            </a:r>
            <a:r>
              <a:rPr lang="vi-VN" smtClean="0">
                <a:solidFill>
                  <a:srgbClr val="000000"/>
                </a:solidFill>
                <a:latin typeface="TimesNewRomanPSMT"/>
              </a:rPr>
              <a:t>=</a:t>
            </a:r>
            <a:r>
              <a:rPr lang="en-US" smtClean="0">
                <a:solidFill>
                  <a:srgbClr val="000000"/>
                </a:solidFill>
                <a:latin typeface="TimesNewRomanPSMT"/>
              </a:rPr>
              <a:t>2</a:t>
            </a: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Vậy</a:t>
            </a:r>
            <a:r>
              <a:rPr lang="en-US" smtClean="0">
                <a:solidFill>
                  <a:srgbClr val="000000"/>
                </a:solidFill>
                <a:latin typeface="TimesNewRomanPSMT"/>
              </a:rPr>
              <a:t>:</a:t>
            </a:r>
          </a:p>
          <a:p>
            <a:pPr marL="285750" indent="-285750">
              <a:lnSpc>
                <a:spcPct val="120000"/>
              </a:lnSpc>
              <a:spcBef>
                <a:spcPts val="600"/>
              </a:spcBef>
              <a:buFont typeface="Wingdings" panose="05000000000000000000" pitchFamily="2" charset="2"/>
              <a:buChar char="§"/>
            </a:pPr>
            <a:r>
              <a:rPr lang="en-US">
                <a:solidFill>
                  <a:srgbClr val="000000"/>
                </a:solidFill>
                <a:latin typeface="TimesNewRomanPSMT"/>
              </a:rPr>
              <a:t>Đ</a:t>
            </a:r>
            <a:r>
              <a:rPr lang="vi-VN" smtClean="0">
                <a:solidFill>
                  <a:srgbClr val="000000"/>
                </a:solidFill>
                <a:latin typeface="TimesNewRomanPSMT"/>
              </a:rPr>
              <a:t>ường </a:t>
            </a:r>
            <a:r>
              <a:rPr lang="vi-VN">
                <a:solidFill>
                  <a:srgbClr val="000000"/>
                </a:solidFill>
                <a:latin typeface="TimesNewRomanPSMT"/>
              </a:rPr>
              <a:t>sau khi cắt tỉa là: I</a:t>
            </a:r>
            <a:r>
              <a:rPr lang="vi-VN" sz="1050">
                <a:solidFill>
                  <a:srgbClr val="000000"/>
                </a:solidFill>
                <a:latin typeface="TimesNewRomanPSMT"/>
              </a:rPr>
              <a:t>1</a:t>
            </a:r>
            <a:r>
              <a:rPr lang="vi-VN">
                <a:solidFill>
                  <a:srgbClr val="000000"/>
                </a:solidFill>
                <a:latin typeface="TimesNewRomanPSMT"/>
              </a:rPr>
              <a:t>I</a:t>
            </a:r>
            <a:r>
              <a:rPr lang="vi-VN" sz="1050">
                <a:solidFill>
                  <a:srgbClr val="000000"/>
                </a:solidFill>
                <a:latin typeface="TimesNewRomanPSMT"/>
              </a:rPr>
              <a:t>2 </a:t>
            </a:r>
            <a:r>
              <a:rPr lang="vi-VN">
                <a:solidFill>
                  <a:srgbClr val="000000"/>
                </a:solidFill>
                <a:latin typeface="TimesNewRomanPSMT"/>
              </a:rPr>
              <a:t>có I</a:t>
            </a:r>
            <a:r>
              <a:rPr lang="vi-VN" sz="1050">
                <a:solidFill>
                  <a:srgbClr val="000000"/>
                </a:solidFill>
                <a:latin typeface="TimesNewRomanPSMT"/>
              </a:rPr>
              <a:t>1</a:t>
            </a:r>
            <a:r>
              <a:rPr lang="vi-VN">
                <a:solidFill>
                  <a:srgbClr val="000000"/>
                </a:solidFill>
                <a:latin typeface="TimesNewRomanPSMT"/>
              </a:rPr>
              <a:t>(1,6) và I</a:t>
            </a:r>
            <a:r>
              <a:rPr lang="vi-VN" sz="1050">
                <a:solidFill>
                  <a:srgbClr val="000000"/>
                </a:solidFill>
                <a:latin typeface="TimesNewRomanPSMT"/>
              </a:rPr>
              <a:t>2</a:t>
            </a:r>
            <a:r>
              <a:rPr lang="vi-VN">
                <a:solidFill>
                  <a:srgbClr val="000000"/>
                </a:solidFill>
                <a:latin typeface="TimesNewRomanPSMT"/>
              </a:rPr>
              <a:t>(9,2</a:t>
            </a:r>
            <a:r>
              <a:rPr lang="vi-VN" smtClean="0">
                <a:solidFill>
                  <a:srgbClr val="000000"/>
                </a:solidFill>
                <a:latin typeface="TimesNewRomanPSMT"/>
              </a:rPr>
              <a:t>)</a:t>
            </a:r>
            <a:endParaRPr lang="en-US" smtClean="0">
              <a:solidFill>
                <a:srgbClr val="000000"/>
              </a:solidFill>
              <a:latin typeface="TimesNewRomanPS-BoldItalicMT"/>
            </a:endParaRPr>
          </a:p>
        </p:txBody>
      </p:sp>
    </p:spTree>
    <p:extLst>
      <p:ext uri="{BB962C8B-B14F-4D97-AF65-F5344CB8AC3E}">
        <p14:creationId xmlns:p14="http://schemas.microsoft.com/office/powerpoint/2010/main" val="505983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p:sp>
        <p:nvSpPr>
          <p:cNvPr id="17" name="Rectangle 16"/>
          <p:cNvSpPr/>
          <p:nvPr/>
        </p:nvSpPr>
        <p:spPr>
          <a:xfrm>
            <a:off x="1231070" y="1544632"/>
            <a:ext cx="10376730" cy="2317558"/>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Khái </a:t>
            </a:r>
            <a:r>
              <a:rPr lang="en-US" b="1" i="1" smtClean="0">
                <a:solidFill>
                  <a:srgbClr val="000000"/>
                </a:solidFill>
                <a:latin typeface="TimesNewRomanPS-BoldItalicMT"/>
              </a:rPr>
              <a:t>niệm</a:t>
            </a:r>
            <a:endParaRPr lang="en-US" b="1">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Đa giác lồi: là đa giác có đường thẳng nối bất ký 2 điểm bên trong nào của đa giác </a:t>
            </a:r>
            <a:r>
              <a:rPr lang="vi-VN" smtClean="0">
                <a:solidFill>
                  <a:srgbClr val="000000"/>
                </a:solidFill>
                <a:latin typeface="TimesNewRomanPSMT"/>
              </a:rPr>
              <a:t>đều</a:t>
            </a:r>
            <a:r>
              <a:rPr lang="en-US" smtClean="0">
                <a:solidFill>
                  <a:srgbClr val="000000"/>
                </a:solidFill>
                <a:latin typeface="TimesNewRomanPSMT"/>
              </a:rPr>
              <a:t> </a:t>
            </a:r>
            <a:r>
              <a:rPr lang="vi-VN" smtClean="0">
                <a:solidFill>
                  <a:srgbClr val="000000"/>
                </a:solidFill>
                <a:latin typeface="TimesNewRomanPSMT"/>
              </a:rPr>
              <a:t>nằm </a:t>
            </a:r>
            <a:r>
              <a:rPr lang="vi-VN">
                <a:solidFill>
                  <a:srgbClr val="000000"/>
                </a:solidFill>
                <a:latin typeface="TimesNewRomanPSMT"/>
              </a:rPr>
              <a:t>trọn trong đa giác. Đa giác không lồi là đa giác lõm</a:t>
            </a:r>
            <a:r>
              <a:rPr lang="vi-VN" smtClean="0">
                <a:solidFill>
                  <a:srgbClr val="000000"/>
                </a:solidFill>
                <a:latin typeface="TimesNewRomanPSMT"/>
              </a:rPr>
              <a:t>.</a:t>
            </a:r>
            <a:endParaRPr lang="en-US" smtClean="0">
              <a:solidFill>
                <a:srgbClr val="000000"/>
              </a:solidFill>
              <a:latin typeface="TimesNewRomanPSMT"/>
            </a:endParaRPr>
          </a:p>
          <a:p>
            <a:pPr marL="285750" indent="-285750" algn="just">
              <a:lnSpc>
                <a:spcPct val="120000"/>
              </a:lnSpc>
              <a:spcBef>
                <a:spcPts val="600"/>
              </a:spcBef>
              <a:buFont typeface="Wingdings" panose="05000000000000000000" pitchFamily="2" charset="2"/>
              <a:buChar char="Ø"/>
            </a:pPr>
            <a:r>
              <a:rPr lang="vi-VN" smtClean="0">
                <a:solidFill>
                  <a:srgbClr val="000000"/>
                </a:solidFill>
                <a:latin typeface="TimesNewRomanPSMT"/>
              </a:rPr>
              <a:t>Theo </a:t>
            </a:r>
            <a:r>
              <a:rPr lang="vi-VN">
                <a:solidFill>
                  <a:srgbClr val="000000"/>
                </a:solidFill>
                <a:latin typeface="TimesNewRomanPSMT"/>
              </a:rPr>
              <a:t>qui ước: một đa giác với các đỉnh P</a:t>
            </a:r>
            <a:r>
              <a:rPr lang="vi-VN" sz="1050">
                <a:solidFill>
                  <a:srgbClr val="000000"/>
                </a:solidFill>
                <a:latin typeface="TimesNewRomanPSMT"/>
              </a:rPr>
              <a:t>1</a:t>
            </a:r>
            <a:r>
              <a:rPr lang="vi-VN">
                <a:solidFill>
                  <a:srgbClr val="000000"/>
                </a:solidFill>
                <a:latin typeface="TimesNewRomanPSMT"/>
              </a:rPr>
              <a:t>, .....,P</a:t>
            </a:r>
            <a:r>
              <a:rPr lang="vi-VN" sz="1050">
                <a:solidFill>
                  <a:srgbClr val="000000"/>
                </a:solidFill>
                <a:latin typeface="TimesNewRomanPSMT"/>
              </a:rPr>
              <a:t>N </a:t>
            </a:r>
            <a:r>
              <a:rPr lang="vi-VN">
                <a:solidFill>
                  <a:srgbClr val="000000"/>
                </a:solidFill>
                <a:latin typeface="TimesNewRomanPSMT"/>
              </a:rPr>
              <a:t>(các cạnh là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và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a:t>
            </a:r>
            <a:r>
              <a:rPr lang="vi-VN">
                <a:solidFill>
                  <a:srgbClr val="000000"/>
                </a:solidFill>
                <a:latin typeface="TimesNewRomanPSMT"/>
              </a:rPr>
              <a:t>) được gọi </a:t>
            </a:r>
            <a:r>
              <a:rPr lang="vi-VN" smtClean="0">
                <a:solidFill>
                  <a:srgbClr val="000000"/>
                </a:solidFill>
                <a:latin typeface="TimesNewRomanPSMT"/>
              </a:rPr>
              <a:t>là</a:t>
            </a:r>
            <a:r>
              <a:rPr lang="en-US" smtClean="0">
                <a:solidFill>
                  <a:srgbClr val="000000"/>
                </a:solidFill>
                <a:latin typeface="TimesNewRomanPSMT"/>
              </a:rPr>
              <a:t> </a:t>
            </a:r>
            <a:r>
              <a:rPr lang="vi-VN" smtClean="0">
                <a:solidFill>
                  <a:srgbClr val="000000"/>
                </a:solidFill>
                <a:latin typeface="TimesNewRomanPSMT"/>
              </a:rPr>
              <a:t>theo </a:t>
            </a:r>
            <a:r>
              <a:rPr lang="vi-VN">
                <a:solidFill>
                  <a:srgbClr val="000000"/>
                </a:solidFill>
                <a:latin typeface="TimesNewRomanPSMT"/>
              </a:rPr>
              <a:t>hướng dương nếu các hình theo thứ tự đã cho tạo thành </a:t>
            </a:r>
            <a:r>
              <a:rPr lang="vi-VN" smtClean="0">
                <a:solidFill>
                  <a:srgbClr val="000000"/>
                </a:solidFill>
                <a:latin typeface="TimesNewRomanPSMT"/>
              </a:rPr>
              <a:t>mạch </a:t>
            </a:r>
            <a:r>
              <a:rPr lang="vi-VN">
                <a:solidFill>
                  <a:srgbClr val="000000"/>
                </a:solidFill>
                <a:latin typeface="TimesNewRomanPSMT"/>
              </a:rPr>
              <a:t>ngược chiều </a:t>
            </a:r>
            <a:r>
              <a:rPr lang="vi-VN" smtClean="0">
                <a:solidFill>
                  <a:srgbClr val="000000"/>
                </a:solidFill>
                <a:latin typeface="TimesNewRomanPSMT"/>
              </a:rPr>
              <a:t>kim</a:t>
            </a:r>
            <a:r>
              <a:rPr lang="en-US" smtClean="0">
                <a:solidFill>
                  <a:srgbClr val="000000"/>
                </a:solidFill>
                <a:latin typeface="TimesNewRomanPSMT"/>
              </a:rPr>
              <a:t> </a:t>
            </a:r>
            <a:r>
              <a:rPr lang="vi-VN" smtClean="0">
                <a:solidFill>
                  <a:srgbClr val="000000"/>
                </a:solidFill>
                <a:latin typeface="TimesNewRomanPSMT"/>
              </a:rPr>
              <a:t>đồng hồ.</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Nếu </a:t>
            </a:r>
            <a:r>
              <a:rPr lang="vi-VN">
                <a:solidFill>
                  <a:srgbClr val="000000"/>
                </a:solidFill>
                <a:latin typeface="TimesNewRomanPSMT"/>
              </a:rPr>
              <a:t>bàn tay </a:t>
            </a:r>
            <a:r>
              <a:rPr lang="vi-VN" smtClean="0">
                <a:solidFill>
                  <a:srgbClr val="000000"/>
                </a:solidFill>
                <a:latin typeface="TimesNewRomanPSMT"/>
              </a:rPr>
              <a:t>dọc </a:t>
            </a:r>
            <a:r>
              <a:rPr lang="vi-VN">
                <a:solidFill>
                  <a:srgbClr val="000000"/>
                </a:solidFill>
                <a:latin typeface="TimesNewRomanPSMT"/>
              </a:rPr>
              <a:t>theo bất kỳ cạnh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hoặc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 </a:t>
            </a:r>
            <a:r>
              <a:rPr lang="vi-VN">
                <a:solidFill>
                  <a:srgbClr val="000000"/>
                </a:solidFill>
                <a:latin typeface="TimesNewRomanPSMT"/>
              </a:rPr>
              <a:t>cũng chỉ về </a:t>
            </a:r>
            <a:r>
              <a:rPr lang="vi-VN" smtClean="0">
                <a:solidFill>
                  <a:srgbClr val="000000"/>
                </a:solidFill>
                <a:latin typeface="TimesNewRomanPSMT"/>
              </a:rPr>
              <a:t>bên</a:t>
            </a:r>
            <a:r>
              <a:rPr lang="en-US" smtClean="0">
                <a:solidFill>
                  <a:srgbClr val="000000"/>
                </a:solidFill>
                <a:latin typeface="TimesNewRomanPSMT"/>
              </a:rPr>
              <a:t> </a:t>
            </a:r>
            <a:r>
              <a:rPr lang="vi-VN" smtClean="0">
                <a:solidFill>
                  <a:srgbClr val="000000"/>
                </a:solidFill>
                <a:latin typeface="TimesNewRomanPSMT"/>
              </a:rPr>
              <a:t>trong </a:t>
            </a:r>
            <a:r>
              <a:rPr lang="vi-VN">
                <a:solidFill>
                  <a:srgbClr val="000000"/>
                </a:solidFill>
                <a:latin typeface="TimesNewRomanPSMT"/>
              </a:rPr>
              <a:t>đa giác</a:t>
            </a:r>
            <a:r>
              <a:rPr lang="vi-VN" smtClean="0">
                <a:solidFill>
                  <a:srgbClr val="000000"/>
                </a:solidFill>
                <a:latin typeface="TimesNewRomanPSMT"/>
              </a:rPr>
              <a:t>.</a:t>
            </a:r>
            <a:endParaRPr lang="en-US" smtClean="0">
              <a:solidFill>
                <a:srgbClr val="000000"/>
              </a:solidFill>
              <a:latin typeface="TimesNewRomanPSMT"/>
            </a:endParaRPr>
          </a:p>
        </p:txBody>
      </p:sp>
      <p:sp>
        <p:nvSpPr>
          <p:cNvPr id="15" name="Rectangle 14"/>
          <p:cNvSpPr/>
          <p:nvPr/>
        </p:nvSpPr>
        <p:spPr>
          <a:xfrm>
            <a:off x="6478193" y="3873547"/>
            <a:ext cx="5129607" cy="24714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point[0] = (5,0)   edge[0]: (6-5)(4+0) =   4</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point[1] = (6,4)   edge[1]: (4-6)(5+4) = -18</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Arial" panose="020B0604020202020204" pitchFamily="34" charset="0"/>
                <a:cs typeface="Arial" panose="020B0604020202020204" pitchFamily="34" charset="0"/>
              </a:rPr>
              <a:t>point[2</a:t>
            </a:r>
            <a:r>
              <a:rPr lang="en-US">
                <a:solidFill>
                  <a:srgbClr val="000000"/>
                </a:solidFill>
                <a:latin typeface="Arial" panose="020B0604020202020204" pitchFamily="34" charset="0"/>
                <a:cs typeface="Arial" panose="020B0604020202020204" pitchFamily="34" charset="0"/>
              </a:rPr>
              <a:t>] = (4,5)   edge[2]: (1-4)(5+5) = -</a:t>
            </a:r>
            <a:r>
              <a:rPr lang="en-US" smtClean="0">
                <a:solidFill>
                  <a:srgbClr val="000000"/>
                </a:solidFill>
                <a:latin typeface="Arial" panose="020B0604020202020204" pitchFamily="34" charset="0"/>
                <a:cs typeface="Arial" panose="020B0604020202020204" pitchFamily="34" charset="0"/>
              </a:rPr>
              <a:t>30</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Arial" panose="020B0604020202020204" pitchFamily="34" charset="0"/>
                <a:cs typeface="Arial" panose="020B0604020202020204" pitchFamily="34" charset="0"/>
              </a:rPr>
              <a:t>point[3</a:t>
            </a:r>
            <a:r>
              <a:rPr lang="en-US">
                <a:solidFill>
                  <a:srgbClr val="000000"/>
                </a:solidFill>
                <a:latin typeface="Arial" panose="020B0604020202020204" pitchFamily="34" charset="0"/>
                <a:cs typeface="Arial" panose="020B0604020202020204" pitchFamily="34" charset="0"/>
              </a:rPr>
              <a:t>] = (1,5)   edge[3]: (1-1)(0+5) =   </a:t>
            </a:r>
            <a:r>
              <a:rPr lang="en-US" smtClean="0">
                <a:solidFill>
                  <a:srgbClr val="000000"/>
                </a:solidFill>
                <a:latin typeface="Arial" panose="020B0604020202020204" pitchFamily="34" charset="0"/>
                <a:cs typeface="Arial" panose="020B0604020202020204" pitchFamily="34" charset="0"/>
              </a:rPr>
              <a:t>0</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Arial" panose="020B0604020202020204" pitchFamily="34" charset="0"/>
                <a:cs typeface="Arial" panose="020B0604020202020204" pitchFamily="34" charset="0"/>
              </a:rPr>
              <a:t>point[4</a:t>
            </a:r>
            <a:r>
              <a:rPr lang="en-US">
                <a:solidFill>
                  <a:srgbClr val="000000"/>
                </a:solidFill>
                <a:latin typeface="Arial" panose="020B0604020202020204" pitchFamily="34" charset="0"/>
                <a:cs typeface="Arial" panose="020B0604020202020204" pitchFamily="34" charset="0"/>
              </a:rPr>
              <a:t>] = (1,0)   edge[4]: (5-1)(</a:t>
            </a:r>
            <a:r>
              <a:rPr lang="en-US" smtClean="0">
                <a:solidFill>
                  <a:srgbClr val="000000"/>
                </a:solidFill>
                <a:latin typeface="Arial" panose="020B0604020202020204" pitchFamily="34" charset="0"/>
                <a:cs typeface="Arial" panose="020B0604020202020204" pitchFamily="34" charset="0"/>
              </a:rPr>
              <a:t>0+0) =   0</a:t>
            </a:r>
          </a:p>
          <a:p>
            <a:pPr marL="742950" lvl="1" indent="-285750">
              <a:lnSpc>
                <a:spcPct val="120000"/>
              </a:lnSpc>
              <a:spcBef>
                <a:spcPts val="600"/>
              </a:spcBef>
              <a:buFont typeface="Wingdings" panose="05000000000000000000" pitchFamily="2" charset="2"/>
              <a:buChar char="§"/>
            </a:pPr>
            <a:r>
              <a:rPr lang="en-US" smtClean="0">
                <a:solidFill>
                  <a:srgbClr val="000000"/>
                </a:solidFill>
                <a:latin typeface="Arial" panose="020B0604020202020204" pitchFamily="34" charset="0"/>
                <a:cs typeface="Arial" panose="020B0604020202020204" pitchFamily="34" charset="0"/>
              </a:rPr>
              <a:t>Total: -44 (đa giác có chiều âm)</a:t>
            </a:r>
          </a:p>
        </p:txBody>
      </p:sp>
      <p:sp>
        <p:nvSpPr>
          <p:cNvPr id="11" name="Rectangle 10"/>
          <p:cNvSpPr/>
          <p:nvPr/>
        </p:nvSpPr>
        <p:spPr>
          <a:xfrm>
            <a:off x="1231070" y="4085249"/>
            <a:ext cx="5734594" cy="198515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smtClean="0">
                <a:latin typeface="Arial" panose="020B0604020202020204" pitchFamily="34" charset="0"/>
                <a:cs typeface="Arial" panose="020B0604020202020204" pitchFamily="34" charset="0"/>
              </a:rPr>
              <a:t>Quy tắc khác:</a:t>
            </a:r>
          </a:p>
          <a:p>
            <a:pPr marL="285750" indent="-285750">
              <a:lnSpc>
                <a:spcPct val="120000"/>
              </a:lnSpc>
              <a:spcBef>
                <a:spcPts val="600"/>
              </a:spcBef>
              <a:buFont typeface="Wingdings" panose="05000000000000000000" pitchFamily="2" charset="2"/>
              <a:buChar char="Ø"/>
            </a:pPr>
            <a:r>
              <a:rPr lang="en-US" smtClean="0">
                <a:latin typeface="Arial" panose="020B0604020202020204" pitchFamily="34" charset="0"/>
                <a:cs typeface="Arial" panose="020B0604020202020204" pitchFamily="34" charset="0"/>
              </a:rPr>
              <a:t>Tính tổng các cạnh của đa giác theo công thức: </a:t>
            </a:r>
          </a:p>
          <a:p>
            <a:pPr algn="ctr">
              <a:lnSpc>
                <a:spcPct val="120000"/>
              </a:lnSpc>
              <a:spcBef>
                <a:spcPts val="600"/>
              </a:spcBef>
            </a:pPr>
            <a:r>
              <a:rPr lang="en-US" smtClean="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x</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x</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)(y</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y</a:t>
            </a:r>
            <a:r>
              <a:rPr lang="en-US" baseline="-25000">
                <a:latin typeface="Arial" panose="020B0604020202020204" pitchFamily="34" charset="0"/>
                <a:cs typeface="Arial" panose="020B0604020202020204" pitchFamily="34" charset="0"/>
              </a:rPr>
              <a:t>1</a:t>
            </a:r>
            <a:r>
              <a:rPr lang="en-US" smtClean="0">
                <a:latin typeface="Arial" panose="020B0604020202020204" pitchFamily="34" charset="0"/>
                <a:cs typeface="Arial" panose="020B0604020202020204" pitchFamily="34" charset="0"/>
              </a:rPr>
              <a:t>)</a:t>
            </a:r>
          </a:p>
          <a:p>
            <a:pPr>
              <a:lnSpc>
                <a:spcPct val="120000"/>
              </a:lnSpc>
              <a:spcBef>
                <a:spcPts val="600"/>
              </a:spcBef>
            </a:pPr>
            <a:r>
              <a:rPr lang="en-US" smtClean="0">
                <a:latin typeface="Arial" panose="020B0604020202020204" pitchFamily="34" charset="0"/>
                <a:cs typeface="Arial" panose="020B0604020202020204" pitchFamily="34" charset="0"/>
              </a:rPr>
              <a:t>Nếu kết quả cho số dương thì chiều của đa giác thuận chiều kim đồng hồ và ngược lại.</a:t>
            </a:r>
          </a:p>
        </p:txBody>
      </p:sp>
    </p:spTree>
    <p:extLst>
      <p:ext uri="{BB962C8B-B14F-4D97-AF65-F5344CB8AC3E}">
        <p14:creationId xmlns:p14="http://schemas.microsoft.com/office/powerpoint/2010/main" val="628255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mc:AlternateContent xmlns:mc="http://schemas.openxmlformats.org/markup-compatibility/2006" xmlns:a14="http://schemas.microsoft.com/office/drawing/2010/main">
        <mc:Choice Requires="a14">
          <p:sp>
            <p:nvSpPr>
              <p:cNvPr id="17" name="Rectangle 16"/>
              <p:cNvSpPr/>
              <p:nvPr/>
            </p:nvSpPr>
            <p:spPr>
              <a:xfrm>
                <a:off x="1231070" y="1544632"/>
                <a:ext cx="10376730" cy="4031873"/>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Khảo sát một điểm so với một đường </a:t>
                </a:r>
                <a:r>
                  <a:rPr lang="vi-VN">
                    <a:solidFill>
                      <a:srgbClr val="000000"/>
                    </a:solidFill>
                    <a:latin typeface="TimesNewRomanPSMT"/>
                  </a:rPr>
                  <a:t>thẳng</a:t>
                </a:r>
                <a:r>
                  <a:rPr lang="vi-VN" smtClean="0">
                    <a:solidFill>
                      <a:srgbClr val="000000"/>
                    </a:solidFill>
                    <a:latin typeface="TimesNewRomanPSMT"/>
                  </a:rPr>
                  <a:t>:</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Có điểm A(x</a:t>
                </a:r>
                <a:r>
                  <a:rPr lang="vi-VN" sz="1050">
                    <a:solidFill>
                      <a:srgbClr val="000000"/>
                    </a:solidFill>
                    <a:latin typeface="TimesNewRomanPSMT"/>
                  </a:rPr>
                  <a:t>1</a:t>
                </a:r>
                <a:r>
                  <a:rPr lang="vi-VN">
                    <a:solidFill>
                      <a:srgbClr val="000000"/>
                    </a:solidFill>
                    <a:latin typeface="TimesNewRomanPSMT"/>
                  </a:rPr>
                  <a:t>,y</a:t>
                </a:r>
                <a:r>
                  <a:rPr lang="vi-VN" sz="1050">
                    <a:solidFill>
                      <a:srgbClr val="000000"/>
                    </a:solidFill>
                    <a:latin typeface="TimesNewRomanPSMT"/>
                  </a:rPr>
                  <a:t>1</a:t>
                </a:r>
                <a:r>
                  <a:rPr lang="vi-VN">
                    <a:solidFill>
                      <a:srgbClr val="000000"/>
                    </a:solidFill>
                    <a:latin typeface="TimesNewRomanPSMT"/>
                  </a:rPr>
                  <a:t>), B(x</a:t>
                </a:r>
                <a:r>
                  <a:rPr lang="vi-VN" sz="1050">
                    <a:solidFill>
                      <a:srgbClr val="000000"/>
                    </a:solidFill>
                    <a:latin typeface="TimesNewRomanPSMT"/>
                  </a:rPr>
                  <a:t>2</a:t>
                </a:r>
                <a:r>
                  <a:rPr lang="vi-VN">
                    <a:solidFill>
                      <a:srgbClr val="000000"/>
                    </a:solidFill>
                    <a:latin typeface="TimesNewRomanPSMT"/>
                  </a:rPr>
                  <a:t>,y</a:t>
                </a:r>
                <a:r>
                  <a:rPr lang="vi-VN" sz="1050">
                    <a:solidFill>
                      <a:srgbClr val="000000"/>
                    </a:solidFill>
                    <a:latin typeface="TimesNewRomanPSMT"/>
                  </a:rPr>
                  <a:t>2</a:t>
                </a:r>
                <a:r>
                  <a:rPr lang="vi-VN">
                    <a:solidFill>
                      <a:srgbClr val="000000"/>
                    </a:solidFill>
                    <a:latin typeface="TimesNewRomanPSMT"/>
                  </a:rPr>
                  <a:t>) và </a:t>
                </a:r>
                <a:r>
                  <a:rPr lang="vi-VN" smtClean="0">
                    <a:solidFill>
                      <a:srgbClr val="000000"/>
                    </a:solidFill>
                    <a:latin typeface="TimesNewRomanPSMT"/>
                  </a:rPr>
                  <a:t>P(x,y)</a:t>
                </a:r>
                <a:r>
                  <a:rPr lang="en-US" smtClean="0">
                    <a:solidFill>
                      <a:srgbClr val="000000"/>
                    </a:solidFill>
                    <a:latin typeface="TimesNewRomanPSMT"/>
                  </a:rPr>
                  <a:t>. </a:t>
                </a:r>
                <a:r>
                  <a:rPr lang="vi-VN" smtClean="0">
                    <a:solidFill>
                      <a:srgbClr val="000000"/>
                    </a:solidFill>
                    <a:latin typeface="TimesNewRomanPSMT"/>
                  </a:rPr>
                  <a:t>Theo </a:t>
                </a:r>
                <a:r>
                  <a:rPr lang="vi-VN">
                    <a:solidFill>
                      <a:srgbClr val="000000"/>
                    </a:solidFill>
                    <a:latin typeface="TimesNewRomanPSMT"/>
                  </a:rPr>
                  <a:t>định nghĩa thì tích của hai vectơ (ABxAP) chỉ theo hướng của vectơ K</a:t>
                </a:r>
                <a:r>
                  <a:rPr lang="vi-VN">
                    <a:solidFill>
                      <a:srgbClr val="000000"/>
                    </a:solidFill>
                    <a:latin typeface="SymbolMT"/>
                  </a:rPr>
                  <a:t>⊥ </a:t>
                </a:r>
                <a:r>
                  <a:rPr lang="vi-VN">
                    <a:solidFill>
                      <a:srgbClr val="000000"/>
                    </a:solidFill>
                    <a:latin typeface="TimesNewRomanPSMT"/>
                  </a:rPr>
                  <a:t>với </a:t>
                </a:r>
                <a:r>
                  <a:rPr lang="vi-VN" smtClean="0">
                    <a:solidFill>
                      <a:srgbClr val="000000"/>
                    </a:solidFill>
                    <a:latin typeface="TimesNewRomanPSMT"/>
                  </a:rPr>
                  <a:t>mặt</a:t>
                </a:r>
                <a:r>
                  <a:rPr lang="en-US" smtClean="0">
                    <a:solidFill>
                      <a:srgbClr val="000000"/>
                    </a:solidFill>
                    <a:latin typeface="TimesNewRomanPSMT"/>
                  </a:rPr>
                  <a:t> </a:t>
                </a:r>
                <a:r>
                  <a:rPr lang="vi-VN" smtClean="0">
                    <a:solidFill>
                      <a:srgbClr val="000000"/>
                    </a:solidFill>
                    <a:latin typeface="TimesNewRomanPSMT"/>
                  </a:rPr>
                  <a:t>phẳng </a:t>
                </a:r>
                <a:r>
                  <a:rPr lang="vi-VN">
                    <a:solidFill>
                      <a:srgbClr val="000000"/>
                    </a:solidFill>
                    <a:latin typeface="TimesNewRomanPSMT"/>
                  </a:rPr>
                  <a:t>(xoy). </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Có:</a:t>
                </a:r>
                <a:r>
                  <a:rPr lang="en-US" smtClean="0">
                    <a:solidFill>
                      <a:srgbClr val="000000"/>
                    </a:solidFill>
                    <a:latin typeface="TimesNewRomanPSMT"/>
                  </a:rPr>
                  <a:t> </a:t>
                </a:r>
              </a:p>
              <a:p>
                <a:pPr marL="742950" lvl="1" indent="-285750">
                  <a:lnSpc>
                    <a:spcPct val="120000"/>
                  </a:lnSpc>
                  <a:spcBef>
                    <a:spcPts val="600"/>
                  </a:spcBef>
                  <a:buFont typeface="Wingdings" panose="05000000000000000000" pitchFamily="2" charset="2"/>
                  <a:buChar char="§"/>
                </a:pPr>
                <a:r>
                  <a:rPr lang="vi-VN" smtClean="0">
                    <a:solidFill>
                      <a:srgbClr val="000000"/>
                    </a:solidFill>
                    <a:latin typeface="TimesNewRomanPSMT"/>
                  </a:rPr>
                  <a:t>AB</a:t>
                </a:r>
                <a:r>
                  <a:rPr lang="vi-VN">
                    <a:solidFill>
                      <a:srgbClr val="000000"/>
                    </a:solidFill>
                    <a:latin typeface="TimesNewRomanPSMT"/>
                  </a:rPr>
                  <a:t>=(x</a:t>
                </a:r>
                <a:r>
                  <a:rPr lang="vi-VN" sz="1050">
                    <a:solidFill>
                      <a:srgbClr val="000000"/>
                    </a:solidFill>
                    <a:latin typeface="TimesNewRomanPSMT"/>
                  </a:rPr>
                  <a:t>2</a:t>
                </a:r>
                <a:r>
                  <a:rPr lang="vi-VN">
                    <a:solidFill>
                      <a:srgbClr val="000000"/>
                    </a:solidFill>
                    <a:latin typeface="TimesNewRomanPSMT"/>
                  </a:rPr>
                  <a:t>-x</a:t>
                </a:r>
                <a:r>
                  <a:rPr lang="vi-VN" sz="1050">
                    <a:solidFill>
                      <a:srgbClr val="000000"/>
                    </a:solidFill>
                    <a:latin typeface="TimesNewRomanPSMT"/>
                  </a:rPr>
                  <a:t>1</a:t>
                </a:r>
                <a:r>
                  <a:rPr lang="vi-VN">
                    <a:solidFill>
                      <a:srgbClr val="000000"/>
                    </a:solidFill>
                    <a:latin typeface="TimesNewRomanPSMT"/>
                  </a:rPr>
                  <a:t>)i + (</a:t>
                </a:r>
                <a:r>
                  <a:rPr lang="vi-VN" smtClean="0">
                    <a:solidFill>
                      <a:srgbClr val="000000"/>
                    </a:solidFill>
                    <a:latin typeface="TimesNewRomanPSMT"/>
                  </a:rPr>
                  <a:t>y</a:t>
                </a:r>
                <a:r>
                  <a:rPr lang="vi-VN" sz="1050" smtClean="0">
                    <a:solidFill>
                      <a:srgbClr val="000000"/>
                    </a:solidFill>
                    <a:latin typeface="TimesNewRomanPSMT"/>
                  </a:rPr>
                  <a:t>2</a:t>
                </a:r>
                <a:r>
                  <a:rPr lang="vi-VN" smtClean="0">
                    <a:solidFill>
                      <a:srgbClr val="000000"/>
                    </a:solidFill>
                    <a:latin typeface="TimesNewRomanPSMT"/>
                  </a:rPr>
                  <a:t>-y</a:t>
                </a:r>
                <a:r>
                  <a:rPr lang="vi-VN" sz="1050" smtClean="0">
                    <a:solidFill>
                      <a:srgbClr val="000000"/>
                    </a:solidFill>
                    <a:latin typeface="TimesNewRomanPSMT"/>
                  </a:rPr>
                  <a:t>1</a:t>
                </a:r>
                <a:r>
                  <a:rPr lang="vi-VN" smtClean="0">
                    <a:solidFill>
                      <a:srgbClr val="000000"/>
                    </a:solidFill>
                    <a:latin typeface="TimesNewRomanPSMT"/>
                  </a:rPr>
                  <a:t>)j</a:t>
                </a:r>
                <a:endParaRPr lang="en-US" smtClean="0">
                  <a:solidFill>
                    <a:srgbClr val="000000"/>
                  </a:solidFill>
                  <a:latin typeface="TimesNewRomanPSMT"/>
                </a:endParaRPr>
              </a:p>
              <a:p>
                <a:pPr marL="742950" lvl="1" indent="-285750">
                  <a:lnSpc>
                    <a:spcPct val="120000"/>
                  </a:lnSpc>
                  <a:spcBef>
                    <a:spcPts val="600"/>
                  </a:spcBef>
                  <a:buFont typeface="Wingdings" panose="05000000000000000000" pitchFamily="2" charset="2"/>
                  <a:buChar char="§"/>
                </a:pPr>
                <a:r>
                  <a:rPr lang="vi-VN">
                    <a:solidFill>
                      <a:srgbClr val="000000"/>
                    </a:solidFill>
                    <a:latin typeface="TimesNewRomanPSMT"/>
                  </a:rPr>
                  <a:t>AP=(x-x</a:t>
                </a:r>
                <a:r>
                  <a:rPr lang="vi-VN" sz="1050">
                    <a:solidFill>
                      <a:srgbClr val="000000"/>
                    </a:solidFill>
                    <a:latin typeface="TimesNewRomanPSMT"/>
                  </a:rPr>
                  <a:t>1</a:t>
                </a:r>
                <a:r>
                  <a:rPr lang="vi-VN">
                    <a:solidFill>
                      <a:srgbClr val="000000"/>
                    </a:solidFill>
                    <a:latin typeface="TimesNewRomanPSMT"/>
                  </a:rPr>
                  <a:t>)i + (</a:t>
                </a:r>
                <a:r>
                  <a:rPr lang="vi-VN" smtClean="0">
                    <a:solidFill>
                      <a:srgbClr val="000000"/>
                    </a:solidFill>
                    <a:latin typeface="TimesNewRomanPSMT"/>
                  </a:rPr>
                  <a:t>y-y</a:t>
                </a:r>
                <a:r>
                  <a:rPr lang="vi-VN" sz="1050" smtClean="0">
                    <a:solidFill>
                      <a:srgbClr val="000000"/>
                    </a:solidFill>
                    <a:latin typeface="TimesNewRomanPSMT"/>
                  </a:rPr>
                  <a:t>1</a:t>
                </a:r>
                <a:r>
                  <a:rPr lang="vi-VN" smtClean="0">
                    <a:solidFill>
                      <a:srgbClr val="000000"/>
                    </a:solidFill>
                    <a:latin typeface="TimesNewRomanPSMT"/>
                  </a:rPr>
                  <a:t>)j</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Vậy </a:t>
                </a:r>
                <a:r>
                  <a:rPr lang="vi-VN">
                    <a:solidFill>
                      <a:srgbClr val="000000"/>
                    </a:solidFill>
                    <a:latin typeface="TimesNewRomanPSMT"/>
                  </a:rPr>
                  <a:t>ABxAP=[ (x</a:t>
                </a:r>
                <a:r>
                  <a:rPr lang="vi-VN" sz="1050">
                    <a:solidFill>
                      <a:srgbClr val="000000"/>
                    </a:solidFill>
                    <a:latin typeface="TimesNewRomanPSMT"/>
                  </a:rPr>
                  <a:t>2</a:t>
                </a:r>
                <a:r>
                  <a:rPr lang="vi-VN">
                    <a:solidFill>
                      <a:srgbClr val="000000"/>
                    </a:solidFill>
                    <a:latin typeface="TimesNewRomanPSMT"/>
                  </a:rPr>
                  <a:t>-x</a:t>
                </a:r>
                <a:r>
                  <a:rPr lang="vi-VN" sz="1050">
                    <a:solidFill>
                      <a:srgbClr val="000000"/>
                    </a:solidFill>
                    <a:latin typeface="TimesNewRomanPSMT"/>
                  </a:rPr>
                  <a:t>1</a:t>
                </a:r>
                <a:r>
                  <a:rPr lang="vi-VN">
                    <a:solidFill>
                      <a:srgbClr val="000000"/>
                    </a:solidFill>
                    <a:latin typeface="TimesNewRomanPSMT"/>
                  </a:rPr>
                  <a:t>).(y-y</a:t>
                </a:r>
                <a:r>
                  <a:rPr lang="vi-VN" sz="1050">
                    <a:solidFill>
                      <a:srgbClr val="000000"/>
                    </a:solidFill>
                    <a:latin typeface="TimesNewRomanPSMT"/>
                  </a:rPr>
                  <a:t>1</a:t>
                </a:r>
                <a:r>
                  <a:rPr lang="vi-VN">
                    <a:solidFill>
                      <a:srgbClr val="000000"/>
                    </a:solidFill>
                    <a:latin typeface="TimesNewRomanPSMT"/>
                  </a:rPr>
                  <a:t>) – (y</a:t>
                </a:r>
                <a:r>
                  <a:rPr lang="vi-VN" sz="1050">
                    <a:solidFill>
                      <a:srgbClr val="000000"/>
                    </a:solidFill>
                    <a:latin typeface="TimesNewRomanPSMT"/>
                  </a:rPr>
                  <a:t>2</a:t>
                </a:r>
                <a:r>
                  <a:rPr lang="vi-VN">
                    <a:solidFill>
                      <a:srgbClr val="000000"/>
                    </a:solidFill>
                    <a:latin typeface="TimesNewRomanPSMT"/>
                  </a:rPr>
                  <a:t>-y</a:t>
                </a:r>
                <a:r>
                  <a:rPr lang="vi-VN" sz="1050">
                    <a:solidFill>
                      <a:srgbClr val="000000"/>
                    </a:solidFill>
                    <a:latin typeface="TimesNewRomanPSMT"/>
                  </a:rPr>
                  <a:t>1</a:t>
                </a:r>
                <a:r>
                  <a:rPr lang="vi-VN">
                    <a:solidFill>
                      <a:srgbClr val="000000"/>
                    </a:solidFill>
                    <a:latin typeface="TimesNewRomanPSMT"/>
                  </a:rPr>
                  <a:t>).(x-x</a:t>
                </a:r>
                <a:r>
                  <a:rPr lang="vi-VN" sz="1050">
                    <a:solidFill>
                      <a:srgbClr val="000000"/>
                    </a:solidFill>
                    <a:latin typeface="TimesNewRomanPSMT"/>
                  </a:rPr>
                  <a:t>1</a:t>
                </a:r>
                <a:r>
                  <a:rPr lang="vi-VN">
                    <a:solidFill>
                      <a:srgbClr val="000000"/>
                    </a:solidFill>
                    <a:latin typeface="TimesNewRomanPSMT"/>
                  </a:rPr>
                  <a:t>) ].</a:t>
                </a:r>
                <a:r>
                  <a:rPr lang="vi-VN" smtClean="0">
                    <a:solidFill>
                      <a:srgbClr val="000000"/>
                    </a:solidFill>
                    <a:latin typeface="TimesNewRomanPSMT"/>
                  </a:rPr>
                  <a:t>K</a:t>
                </a:r>
                <a:r>
                  <a:rPr lang="en-US" smtClean="0">
                    <a:solidFill>
                      <a:srgbClr val="000000"/>
                    </a:solidFill>
                    <a:latin typeface="TimesNewRomanPSMT"/>
                  </a:rPr>
                  <a:t>. </a:t>
                </a:r>
                <a:r>
                  <a:rPr lang="vi-VN" smtClean="0">
                    <a:solidFill>
                      <a:srgbClr val="000000"/>
                    </a:solidFill>
                    <a:latin typeface="TimesNewRomanPSMT"/>
                  </a:rPr>
                  <a:t>Do </a:t>
                </a:r>
                <a:r>
                  <a:rPr lang="vi-VN">
                    <a:solidFill>
                      <a:srgbClr val="000000"/>
                    </a:solidFill>
                    <a:latin typeface="TimesNewRomanPSMT"/>
                  </a:rPr>
                  <a:t>đó hướng được xác định như </a:t>
                </a:r>
                <a:r>
                  <a:rPr lang="vi-VN" smtClean="0">
                    <a:solidFill>
                      <a:srgbClr val="000000"/>
                    </a:solidFill>
                    <a:latin typeface="TimesNewRomanPSMT"/>
                  </a:rPr>
                  <a:t>sau:</a:t>
                </a:r>
                <a:endParaRPr lang="en-US" smtClean="0">
                  <a:solidFill>
                    <a:srgbClr val="000000"/>
                  </a:solidFill>
                  <a:latin typeface="TimesNewRomanPSMT"/>
                </a:endParaRPr>
              </a:p>
              <a:p>
                <a:pPr marL="742950" lvl="1" indent="-285750">
                  <a:lnSpc>
                    <a:spcPct val="120000"/>
                  </a:lnSpc>
                  <a:spcBef>
                    <a:spcPts val="600"/>
                  </a:spcBef>
                  <a:buFont typeface="Arial" panose="020B0604020202020204" pitchFamily="34" charset="0"/>
                  <a:buChar char="•"/>
                </a:pPr>
                <a14:m>
                  <m:oMath xmlns:m="http://schemas.openxmlformats.org/officeDocument/2006/math">
                    <m:acc>
                      <m:accPr>
                        <m:chr m:val="̅"/>
                        <m:ctrlPr>
                          <a:rPr lang="vi-VN"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𝐶</m:t>
                        </m:r>
                      </m:e>
                    </m:acc>
                    <m:r>
                      <a:rPr lang="en-US" b="0" i="1" smtClean="0">
                        <a:solidFill>
                          <a:srgbClr val="000000"/>
                        </a:solidFill>
                        <a:latin typeface="Cambria Math" panose="02040503050406030204" pitchFamily="18" charset="0"/>
                      </a:rPr>
                      <m:t>=</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e>
                    </m:d>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1</m:t>
                            </m:r>
                          </m:sub>
                        </m:sSub>
                      </m:e>
                    </m:d>
                    <m:r>
                      <a:rPr lang="en-US" b="0" i="1" smtClean="0">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1</m:t>
                            </m:r>
                          </m:sub>
                        </m:sSub>
                      </m:e>
                    </m:d>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1</m:t>
                            </m:r>
                          </m:sub>
                        </m:sSub>
                      </m:e>
                    </m:d>
                  </m:oMath>
                </a14:m>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Nếu </a:t>
                </a:r>
                <a:r>
                  <a:rPr lang="vi-VN">
                    <a:solidFill>
                      <a:srgbClr val="000000"/>
                    </a:solidFill>
                    <a:latin typeface="TimesNewRomanPSMT"/>
                  </a:rPr>
                  <a:t>C dương thì P nằm bên trái </a:t>
                </a:r>
                <a:r>
                  <a:rPr lang="vi-VN" smtClean="0">
                    <a:solidFill>
                      <a:srgbClr val="000000"/>
                    </a:solidFill>
                    <a:latin typeface="TimesNewRomanPSMT"/>
                  </a:rPr>
                  <a:t>AB</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smtClean="0">
                    <a:solidFill>
                      <a:srgbClr val="000000"/>
                    </a:solidFill>
                    <a:latin typeface="TimesNewRomanPSMT"/>
                  </a:rPr>
                  <a:t>Nếu </a:t>
                </a:r>
                <a:r>
                  <a:rPr lang="vi-VN">
                    <a:solidFill>
                      <a:srgbClr val="000000"/>
                    </a:solidFill>
                    <a:latin typeface="TimesNewRomanPSMT"/>
                  </a:rPr>
                  <a:t>C âm thì P nằm bên phải </a:t>
                </a:r>
                <a:r>
                  <a:rPr lang="vi-VN" smtClean="0">
                    <a:solidFill>
                      <a:srgbClr val="000000"/>
                    </a:solidFill>
                    <a:latin typeface="TimesNewRomanPSMT"/>
                  </a:rPr>
                  <a:t>AB</a:t>
                </a:r>
                <a:endParaRPr lang="en-US" smtClean="0">
                  <a:solidFill>
                    <a:srgbClr val="00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376730" cy="4031873"/>
              </a:xfrm>
              <a:prstGeom prst="rect">
                <a:avLst/>
              </a:prstGeom>
              <a:blipFill rotWithShape="0">
                <a:blip r:embed="rId2"/>
                <a:stretch>
                  <a:fillRect l="-411" b="-755"/>
                </a:stretch>
              </a:blipFill>
            </p:spPr>
            <p:txBody>
              <a:bodyPr/>
              <a:lstStyle/>
              <a:p>
                <a:r>
                  <a:rPr lang="en-US">
                    <a:noFill/>
                  </a:rPr>
                  <a:t> </a:t>
                </a:r>
              </a:p>
            </p:txBody>
          </p:sp>
        </mc:Fallback>
      </mc:AlternateContent>
    </p:spTree>
    <p:extLst>
      <p:ext uri="{BB962C8B-B14F-4D97-AF65-F5344CB8AC3E}">
        <p14:creationId xmlns:p14="http://schemas.microsoft.com/office/powerpoint/2010/main" val="108653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p:sp>
        <p:nvSpPr>
          <p:cNvPr id="17" name="Rectangle 16"/>
          <p:cNvSpPr/>
          <p:nvPr/>
        </p:nvSpPr>
        <p:spPr>
          <a:xfrm>
            <a:off x="1231070" y="1544632"/>
            <a:ext cx="10376730" cy="444121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thuật </a:t>
            </a:r>
            <a:r>
              <a:rPr lang="en-US" b="1" i="1" smtClean="0">
                <a:solidFill>
                  <a:srgbClr val="000000"/>
                </a:solidFill>
                <a:latin typeface="TimesNewRomanPS-BoldItalicMT"/>
              </a:rPr>
              <a:t>Hodgman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P</a:t>
            </a:r>
            <a:r>
              <a:rPr lang="vi-VN" sz="1050">
                <a:solidFill>
                  <a:srgbClr val="000000"/>
                </a:solidFill>
                <a:latin typeface="TimesNewRomanPSMT"/>
              </a:rPr>
              <a:t>1</a:t>
            </a:r>
            <a:r>
              <a:rPr lang="vi-VN">
                <a:solidFill>
                  <a:srgbClr val="000000"/>
                </a:solidFill>
                <a:latin typeface="TimesNewRomanPSMT"/>
              </a:rPr>
              <a:t>,......,P</a:t>
            </a:r>
            <a:r>
              <a:rPr lang="vi-VN" sz="1050">
                <a:solidFill>
                  <a:srgbClr val="000000"/>
                </a:solidFill>
                <a:latin typeface="TimesNewRomanPSMT"/>
              </a:rPr>
              <a:t>N </a:t>
            </a:r>
            <a:r>
              <a:rPr lang="vi-VN">
                <a:solidFill>
                  <a:srgbClr val="000000"/>
                </a:solidFill>
                <a:latin typeface="TimesNewRomanPSMT"/>
              </a:rPr>
              <a:t>là danh sách các đỉnh của đa giác đã bị cắt tỉa. Cho cạnh AB (điểm A,B) </a:t>
            </a:r>
            <a:r>
              <a:rPr lang="vi-VN" smtClean="0">
                <a:solidFill>
                  <a:srgbClr val="000000"/>
                </a:solidFill>
                <a:latin typeface="TimesNewRomanPSMT"/>
              </a:rPr>
              <a:t>là</a:t>
            </a:r>
            <a:r>
              <a:rPr lang="en-US" smtClean="0">
                <a:solidFill>
                  <a:srgbClr val="000000"/>
                </a:solidFill>
                <a:latin typeface="TimesNewRomanPSMT"/>
              </a:rPr>
              <a:t> </a:t>
            </a:r>
            <a:r>
              <a:rPr lang="vi-VN" smtClean="0">
                <a:solidFill>
                  <a:srgbClr val="000000"/>
                </a:solidFill>
                <a:latin typeface="TimesNewRomanPSMT"/>
              </a:rPr>
              <a:t>cạnh </a:t>
            </a:r>
            <a:r>
              <a:rPr lang="vi-VN">
                <a:solidFill>
                  <a:srgbClr val="000000"/>
                </a:solidFill>
                <a:latin typeface="TimesNewRomanPSMT"/>
              </a:rPr>
              <a:t>bất kỳ. Đa giác cắt tỉa lồi hướng dương</a:t>
            </a:r>
            <a:r>
              <a:rPr lang="vi-VN" smtClean="0">
                <a:solidFill>
                  <a:srgbClr val="000000"/>
                </a:solidFill>
                <a:latin typeface="TimesNewRomanPSMT"/>
              </a:rPr>
              <a:t>.</a:t>
            </a: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smtClean="0">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endParaRPr lang="en-US" smtClean="0">
              <a:solidFill>
                <a:srgbClr val="000000"/>
              </a:solidFill>
              <a:latin typeface="TimesNewRomanPSMT"/>
            </a:endParaRPr>
          </a:p>
          <a:p>
            <a:pPr algn="ctr">
              <a:lnSpc>
                <a:spcPct val="120000"/>
              </a:lnSpc>
              <a:spcBef>
                <a:spcPts val="600"/>
              </a:spcBef>
            </a:pPr>
            <a:r>
              <a:rPr lang="vi-VN" i="1">
                <a:solidFill>
                  <a:srgbClr val="000000"/>
                </a:solidFill>
                <a:latin typeface="TimesNewRomanPS-BoldMT"/>
              </a:rPr>
              <a:t>Các trường hợp trong giải thuật </a:t>
            </a:r>
            <a:r>
              <a:rPr lang="vi-VN" i="1" smtClean="0">
                <a:solidFill>
                  <a:srgbClr val="000000"/>
                </a:solidFill>
                <a:latin typeface="TimesNewRomanPS-BoldMT"/>
              </a:rPr>
              <a:t>Hodgman</a:t>
            </a:r>
            <a:endParaRPr lang="en-US" i="1" smtClean="0">
              <a:solidFill>
                <a:srgbClr val="000000"/>
              </a:solidFill>
              <a:latin typeface="TimesNewRomanPSMT"/>
            </a:endParaRPr>
          </a:p>
        </p:txBody>
      </p:sp>
      <p:pic>
        <p:nvPicPr>
          <p:cNvPr id="5" name="Picture 4"/>
          <p:cNvPicPr>
            <a:picLocks noChangeAspect="1"/>
          </p:cNvPicPr>
          <p:nvPr/>
        </p:nvPicPr>
        <p:blipFill>
          <a:blip r:embed="rId2"/>
          <a:stretch>
            <a:fillRect/>
          </a:stretch>
        </p:blipFill>
        <p:spPr>
          <a:xfrm>
            <a:off x="2133600" y="2760662"/>
            <a:ext cx="7924800" cy="2581275"/>
          </a:xfrm>
          <a:prstGeom prst="rect">
            <a:avLst/>
          </a:prstGeom>
        </p:spPr>
      </p:pic>
    </p:spTree>
    <p:extLst>
      <p:ext uri="{BB962C8B-B14F-4D97-AF65-F5344CB8AC3E}">
        <p14:creationId xmlns:p14="http://schemas.microsoft.com/office/powerpoint/2010/main" val="5267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29</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p:sp>
        <p:nvSpPr>
          <p:cNvPr id="17" name="Rectangle 16"/>
          <p:cNvSpPr/>
          <p:nvPr/>
        </p:nvSpPr>
        <p:spPr>
          <a:xfrm>
            <a:off x="1231070" y="1544632"/>
            <a:ext cx="9703630" cy="2883418"/>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a:t>
            </a:r>
            <a:r>
              <a:rPr lang="en-US" b="1" i="1" smtClean="0">
                <a:solidFill>
                  <a:srgbClr val="000000"/>
                </a:solidFill>
                <a:latin typeface="TimesNewRomanPS-BoldItalicMT"/>
              </a:rPr>
              <a:t>Hodgman</a:t>
            </a:r>
          </a:p>
          <a:p>
            <a:pPr>
              <a:lnSpc>
                <a:spcPct val="13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cả P</a:t>
            </a:r>
            <a:r>
              <a:rPr lang="vi-VN" sz="1050">
                <a:solidFill>
                  <a:srgbClr val="000000"/>
                </a:solidFill>
                <a:latin typeface="TimesNewRomanPSMT"/>
              </a:rPr>
              <a:t>i-1 </a:t>
            </a:r>
            <a:r>
              <a:rPr lang="vi-VN">
                <a:solidFill>
                  <a:srgbClr val="000000"/>
                </a:solidFill>
                <a:latin typeface="TimesNewRomanPSMT"/>
              </a:rPr>
              <a:t>và P</a:t>
            </a:r>
            <a:r>
              <a:rPr lang="vi-VN" sz="1050">
                <a:solidFill>
                  <a:srgbClr val="000000"/>
                </a:solidFill>
                <a:latin typeface="TimesNewRomanPSMT"/>
              </a:rPr>
              <a:t>i </a:t>
            </a:r>
            <a:r>
              <a:rPr lang="vi-VN">
                <a:solidFill>
                  <a:srgbClr val="000000"/>
                </a:solidFill>
                <a:latin typeface="TimesNewRomanPSMT"/>
              </a:rPr>
              <a:t>đều nằm bên trái của cạnh này thì P</a:t>
            </a:r>
            <a:r>
              <a:rPr lang="vi-VN" sz="1050">
                <a:solidFill>
                  <a:srgbClr val="000000"/>
                </a:solidFill>
                <a:latin typeface="TimesNewRomanPSMT"/>
              </a:rPr>
              <a:t>i </a:t>
            </a:r>
            <a:r>
              <a:rPr lang="vi-VN">
                <a:solidFill>
                  <a:srgbClr val="000000"/>
                </a:solidFill>
                <a:latin typeface="TimesNewRomanPSMT"/>
              </a:rPr>
              <a:t>được lưu lại (đưa vào output) </a:t>
            </a:r>
            <a:r>
              <a:rPr lang="vi-VN" smtClean="0">
                <a:solidFill>
                  <a:srgbClr val="000000"/>
                </a:solidFill>
                <a:latin typeface="TimesNewRomanPSMT"/>
              </a:rPr>
              <a:t>của</a:t>
            </a:r>
            <a:r>
              <a:rPr lang="en-US" smtClean="0">
                <a:solidFill>
                  <a:srgbClr val="000000"/>
                </a:solidFill>
                <a:latin typeface="TimesNewRomanPSMT"/>
              </a:rPr>
              <a:t> </a:t>
            </a:r>
            <a:r>
              <a:rPr lang="vi-VN" smtClean="0">
                <a:solidFill>
                  <a:srgbClr val="000000"/>
                </a:solidFill>
                <a:latin typeface="TimesNewRomanPSMT"/>
              </a:rPr>
              <a:t>đa </a:t>
            </a:r>
            <a:r>
              <a:rPr lang="vi-VN">
                <a:solidFill>
                  <a:srgbClr val="000000"/>
                </a:solidFill>
                <a:latin typeface="TimesNewRomanPSMT"/>
              </a:rPr>
              <a:t>giác cắt </a:t>
            </a:r>
            <a:r>
              <a:rPr lang="vi-VN" smtClean="0">
                <a:solidFill>
                  <a:srgbClr val="000000"/>
                </a:solidFill>
                <a:latin typeface="TimesNewRomanPSMT"/>
              </a:rPr>
              <a:t>tỉa.</a:t>
            </a:r>
            <a:endParaRPr lang="en-US" smtClean="0">
              <a:solidFill>
                <a:srgbClr val="000000"/>
              </a:solidFill>
              <a:latin typeface="TimesNewRomanPSMT"/>
            </a:endParaRPr>
          </a:p>
          <a:p>
            <a:pPr>
              <a:lnSpc>
                <a:spcPct val="13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cả P</a:t>
            </a:r>
            <a:r>
              <a:rPr lang="vi-VN" sz="1050">
                <a:solidFill>
                  <a:srgbClr val="000000"/>
                </a:solidFill>
                <a:latin typeface="TimesNewRomanPSMT"/>
              </a:rPr>
              <a:t>i-1 </a:t>
            </a:r>
            <a:r>
              <a:rPr lang="vi-VN">
                <a:solidFill>
                  <a:srgbClr val="000000"/>
                </a:solidFill>
                <a:latin typeface="TimesNewRomanPSMT"/>
              </a:rPr>
              <a:t>và P</a:t>
            </a:r>
            <a:r>
              <a:rPr lang="vi-VN" sz="1050">
                <a:solidFill>
                  <a:srgbClr val="000000"/>
                </a:solidFill>
                <a:latin typeface="TimesNewRomanPSMT"/>
              </a:rPr>
              <a:t>i </a:t>
            </a:r>
            <a:r>
              <a:rPr lang="vi-VN">
                <a:solidFill>
                  <a:srgbClr val="000000"/>
                </a:solidFill>
                <a:latin typeface="TimesNewRomanPSMT"/>
              </a:rPr>
              <a:t>đều nằm bên phải của cạnh thì không có đỉnh nào được lưu </a:t>
            </a:r>
            <a:r>
              <a:rPr lang="vi-VN" smtClean="0">
                <a:solidFill>
                  <a:srgbClr val="000000"/>
                </a:solidFill>
                <a:latin typeface="TimesNewRomanPSMT"/>
              </a:rPr>
              <a:t>lại.</a:t>
            </a:r>
            <a:endParaRPr lang="en-US" smtClean="0">
              <a:solidFill>
                <a:srgbClr val="000000"/>
              </a:solidFill>
              <a:latin typeface="TimesNewRomanPSMT"/>
            </a:endParaRPr>
          </a:p>
          <a:p>
            <a:pPr>
              <a:lnSpc>
                <a:spcPct val="13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P</a:t>
            </a:r>
            <a:r>
              <a:rPr lang="vi-VN" sz="1050">
                <a:solidFill>
                  <a:srgbClr val="000000"/>
                </a:solidFill>
                <a:latin typeface="TimesNewRomanPSMT"/>
              </a:rPr>
              <a:t>i-1 </a:t>
            </a:r>
            <a:r>
              <a:rPr lang="vi-VN">
                <a:solidFill>
                  <a:srgbClr val="000000"/>
                </a:solidFill>
                <a:latin typeface="TimesNewRomanPSMT"/>
              </a:rPr>
              <a:t>nằm bên trái và P</a:t>
            </a:r>
            <a:r>
              <a:rPr lang="vi-VN" sz="1050">
                <a:solidFill>
                  <a:srgbClr val="000000"/>
                </a:solidFill>
                <a:latin typeface="TimesNewRomanPSMT"/>
              </a:rPr>
              <a:t>i </a:t>
            </a:r>
            <a:r>
              <a:rPr lang="vi-VN">
                <a:solidFill>
                  <a:srgbClr val="000000"/>
                </a:solidFill>
                <a:latin typeface="TimesNewRomanPSMT"/>
              </a:rPr>
              <a:t>nằm bên phải của cạnh thì giao điểm I của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với cạnh </a:t>
            </a:r>
            <a:r>
              <a:rPr lang="vi-VN" smtClean="0">
                <a:solidFill>
                  <a:srgbClr val="000000"/>
                </a:solidFill>
                <a:latin typeface="TimesNewRomanPSMT"/>
              </a:rPr>
              <a:t>sẽ</a:t>
            </a:r>
            <a:r>
              <a:rPr lang="en-US" smtClean="0">
                <a:solidFill>
                  <a:srgbClr val="000000"/>
                </a:solidFill>
                <a:latin typeface="TimesNewRomanPSMT"/>
              </a:rPr>
              <a:t> </a:t>
            </a:r>
            <a:r>
              <a:rPr lang="vi-VN" smtClean="0">
                <a:solidFill>
                  <a:srgbClr val="000000"/>
                </a:solidFill>
                <a:latin typeface="TimesNewRomanPSMT"/>
              </a:rPr>
              <a:t>được </a:t>
            </a:r>
            <a:r>
              <a:rPr lang="vi-VN">
                <a:solidFill>
                  <a:srgbClr val="000000"/>
                </a:solidFill>
                <a:latin typeface="TimesNewRomanPSMT"/>
              </a:rPr>
              <a:t>lưu </a:t>
            </a:r>
            <a:r>
              <a:rPr lang="vi-VN" smtClean="0">
                <a:solidFill>
                  <a:srgbClr val="000000"/>
                </a:solidFill>
                <a:latin typeface="TimesNewRomanPSMT"/>
              </a:rPr>
              <a:t>lại.</a:t>
            </a:r>
            <a:endParaRPr lang="en-US" smtClean="0">
              <a:solidFill>
                <a:srgbClr val="000000"/>
              </a:solidFill>
              <a:latin typeface="TimesNewRomanPSMT"/>
            </a:endParaRPr>
          </a:p>
          <a:p>
            <a:pPr>
              <a:lnSpc>
                <a:spcPct val="130000"/>
              </a:lnSpc>
              <a:spcBef>
                <a:spcPts val="600"/>
              </a:spcBef>
            </a:pPr>
            <a:r>
              <a:rPr lang="vi-VN" smtClean="0">
                <a:solidFill>
                  <a:srgbClr val="000000"/>
                </a:solidFill>
                <a:latin typeface="TimesNewRomanPSMT"/>
                <a:sym typeface="Wingdings" panose="05000000000000000000" pitchFamily="2" charset="2"/>
              </a:rPr>
              <a:t></a:t>
            </a:r>
            <a:r>
              <a:rPr lang="en-US" smtClean="0">
                <a:solidFill>
                  <a:srgbClr val="000000"/>
                </a:solidFill>
                <a:latin typeface="TimesNewRomanPSMT"/>
                <a:sym typeface="Wingdings" panose="05000000000000000000" pitchFamily="2" charset="2"/>
              </a:rPr>
              <a:t> </a:t>
            </a:r>
            <a:r>
              <a:rPr lang="vi-VN" smtClean="0">
                <a:solidFill>
                  <a:srgbClr val="000000"/>
                </a:solidFill>
                <a:latin typeface="TimesNewRomanPSMT"/>
              </a:rPr>
              <a:t>Nếu </a:t>
            </a:r>
            <a:r>
              <a:rPr lang="vi-VN">
                <a:solidFill>
                  <a:srgbClr val="000000"/>
                </a:solidFill>
                <a:latin typeface="TimesNewRomanPSMT"/>
              </a:rPr>
              <a:t>P</a:t>
            </a:r>
            <a:r>
              <a:rPr lang="vi-VN" sz="1050">
                <a:solidFill>
                  <a:srgbClr val="000000"/>
                </a:solidFill>
                <a:latin typeface="TimesNewRomanPSMT"/>
              </a:rPr>
              <a:t>i-1 </a:t>
            </a:r>
            <a:r>
              <a:rPr lang="vi-VN">
                <a:solidFill>
                  <a:srgbClr val="000000"/>
                </a:solidFill>
                <a:latin typeface="TimesNewRomanPSMT"/>
              </a:rPr>
              <a:t>nằm bên phải và P</a:t>
            </a:r>
            <a:r>
              <a:rPr lang="vi-VN" sz="1050">
                <a:solidFill>
                  <a:srgbClr val="000000"/>
                </a:solidFill>
                <a:latin typeface="TimesNewRomanPSMT"/>
              </a:rPr>
              <a:t>i </a:t>
            </a:r>
            <a:r>
              <a:rPr lang="vi-VN">
                <a:solidFill>
                  <a:srgbClr val="000000"/>
                </a:solidFill>
                <a:latin typeface="TimesNewRomanPSMT"/>
              </a:rPr>
              <a:t>nằm bên trái thì cả giao điểm I và P</a:t>
            </a:r>
            <a:r>
              <a:rPr lang="vi-VN" sz="1050">
                <a:solidFill>
                  <a:srgbClr val="000000"/>
                </a:solidFill>
                <a:latin typeface="TimesNewRomanPSMT"/>
              </a:rPr>
              <a:t>i </a:t>
            </a:r>
            <a:r>
              <a:rPr lang="vi-VN">
                <a:solidFill>
                  <a:srgbClr val="000000"/>
                </a:solidFill>
                <a:latin typeface="TimesNewRomanPSMT"/>
              </a:rPr>
              <a:t>đều được lưu </a:t>
            </a:r>
            <a:r>
              <a:rPr lang="vi-VN" smtClean="0">
                <a:solidFill>
                  <a:srgbClr val="000000"/>
                </a:solidFill>
                <a:latin typeface="TimesNewRomanPSMT"/>
              </a:rPr>
              <a:t>lại.</a:t>
            </a:r>
            <a:endParaRPr lang="en-US" i="1" smtClean="0">
              <a:solidFill>
                <a:srgbClr val="000000"/>
              </a:solidFill>
              <a:latin typeface="TimesNewRomanPSMT"/>
            </a:endParaRPr>
          </a:p>
        </p:txBody>
      </p:sp>
    </p:spTree>
    <p:extLst>
      <p:ext uri="{BB962C8B-B14F-4D97-AF65-F5344CB8AC3E}">
        <p14:creationId xmlns:p14="http://schemas.microsoft.com/office/powerpoint/2010/main" val="756676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1" y="1102406"/>
            <a:ext cx="9264192" cy="2631490"/>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4.1. Các </a:t>
            </a:r>
            <a:r>
              <a:rPr lang="en-US" sz="2000" b="1">
                <a:latin typeface="Arial" panose="020B0604020202020204" pitchFamily="34" charset="0"/>
                <a:cs typeface="Arial" panose="020B0604020202020204" pitchFamily="34" charset="0"/>
              </a:rPr>
              <a:t>hệ thống toạ độ trong đồ </a:t>
            </a:r>
            <a:r>
              <a:rPr lang="en-US" sz="2000" b="1" smtClean="0">
                <a:latin typeface="Arial" panose="020B0604020202020204" pitchFamily="34" charset="0"/>
                <a:cs typeface="Arial" panose="020B0604020202020204" pitchFamily="34" charset="0"/>
              </a:rPr>
              <a:t>hoạ</a:t>
            </a:r>
          </a:p>
          <a:p>
            <a:pPr>
              <a:lnSpc>
                <a:spcPct val="130000"/>
              </a:lnSpc>
              <a:spcBef>
                <a:spcPts val="600"/>
              </a:spcBef>
            </a:pPr>
            <a:r>
              <a:rPr lang="en-US" sz="2000" b="1" i="1" smtClean="0">
                <a:solidFill>
                  <a:srgbClr val="FF0000"/>
                </a:solidFill>
                <a:latin typeface="Arial" panose="020B0604020202020204" pitchFamily="34" charset="0"/>
                <a:cs typeface="Arial" panose="020B0604020202020204" pitchFamily="34" charset="0"/>
              </a:rPr>
              <a:t>Hệ </a:t>
            </a:r>
            <a:r>
              <a:rPr lang="en-US" sz="2000" b="1" i="1">
                <a:solidFill>
                  <a:srgbClr val="FF0000"/>
                </a:solidFill>
                <a:latin typeface="Arial" panose="020B0604020202020204" pitchFamily="34" charset="0"/>
                <a:cs typeface="Arial" panose="020B0604020202020204" pitchFamily="34" charset="0"/>
              </a:rPr>
              <a:t>toạ độ </a:t>
            </a:r>
            <a:r>
              <a:rPr lang="en-US" sz="2000" b="1" i="1" smtClean="0">
                <a:solidFill>
                  <a:srgbClr val="FF0000"/>
                </a:solidFill>
                <a:latin typeface="Arial" panose="020B0604020202020204" pitchFamily="34" charset="0"/>
                <a:cs typeface="Arial" panose="020B0604020202020204" pitchFamily="34" charset="0"/>
              </a:rPr>
              <a:t>thiết bị (DCS </a:t>
            </a:r>
            <a:r>
              <a:rPr lang="en-US" sz="2000" b="1" i="1">
                <a:solidFill>
                  <a:srgbClr val="FF0000"/>
                </a:solidFill>
                <a:latin typeface="Arial" panose="020B0604020202020204" pitchFamily="34" charset="0"/>
                <a:cs typeface="Arial" panose="020B0604020202020204" pitchFamily="34" charset="0"/>
              </a:rPr>
              <a:t>– Device Coordinate </a:t>
            </a:r>
            <a:r>
              <a:rPr lang="en-US" sz="2000" b="1" i="1" smtClean="0">
                <a:solidFill>
                  <a:srgbClr val="FF0000"/>
                </a:solidFill>
                <a:latin typeface="Arial" panose="020B0604020202020204" pitchFamily="34" charset="0"/>
                <a:cs typeface="Arial" panose="020B0604020202020204" pitchFamily="34" charset="0"/>
              </a:rPr>
              <a:t>System)</a:t>
            </a: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Là hệ thống toạ độ của thiết bị nơi hiển thị hình ảnh và không gian của đối </a:t>
            </a:r>
            <a:r>
              <a:rPr lang="vi-VN" sz="2000" smtClean="0">
                <a:solidFill>
                  <a:srgbClr val="000000"/>
                </a:solidFill>
                <a:latin typeface="TimesNewRomanPSMT"/>
              </a:rPr>
              <a:t>tượng </a:t>
            </a:r>
            <a:r>
              <a:rPr lang="vi-VN" sz="2000">
                <a:solidFill>
                  <a:srgbClr val="000000"/>
                </a:solidFill>
                <a:latin typeface="TimesNewRomanPSMT"/>
              </a:rPr>
              <a:t>mà </a:t>
            </a:r>
            <a:r>
              <a:rPr lang="vi-VN" sz="2000" smtClean="0">
                <a:solidFill>
                  <a:srgbClr val="000000"/>
                </a:solidFill>
                <a:latin typeface="TimesNewRomanPSMT"/>
              </a:rPr>
              <a:t>ứng</a:t>
            </a:r>
            <a:r>
              <a:rPr lang="en-US" sz="2000" smtClean="0">
                <a:solidFill>
                  <a:srgbClr val="000000"/>
                </a:solidFill>
                <a:latin typeface="TimesNewRomanPSMT"/>
              </a:rPr>
              <a:t> </a:t>
            </a:r>
            <a:r>
              <a:rPr lang="vi-VN" sz="2000" smtClean="0">
                <a:solidFill>
                  <a:srgbClr val="000000"/>
                </a:solidFill>
                <a:latin typeface="TimesNewRomanPSMT"/>
              </a:rPr>
              <a:t>dụng </a:t>
            </a:r>
            <a:r>
              <a:rPr lang="vi-VN" sz="2000">
                <a:solidFill>
                  <a:srgbClr val="000000"/>
                </a:solidFill>
                <a:latin typeface="TimesNewRomanPSMT"/>
              </a:rPr>
              <a:t>mô tả. Không gian của hệ thống của toạ độ này chính là kích thước của thiết bị hiển thị </a:t>
            </a:r>
            <a:r>
              <a:rPr lang="vi-VN" sz="2000" smtClean="0">
                <a:solidFill>
                  <a:srgbClr val="000000"/>
                </a:solidFill>
                <a:latin typeface="TimesNewRomanPSMT"/>
              </a:rPr>
              <a:t>được</a:t>
            </a:r>
            <a:r>
              <a:rPr lang="en-US" sz="2000" smtClean="0">
                <a:solidFill>
                  <a:srgbClr val="000000"/>
                </a:solidFill>
                <a:latin typeface="TimesNewRomanPSMT"/>
              </a:rPr>
              <a:t> </a:t>
            </a:r>
            <a:r>
              <a:rPr lang="vi-VN" sz="2000" smtClean="0">
                <a:solidFill>
                  <a:srgbClr val="000000"/>
                </a:solidFill>
                <a:latin typeface="TimesNewRomanPSMT"/>
              </a:rPr>
              <a:t>sử dụng.</a:t>
            </a:r>
            <a:endParaRPr lang="en-US" sz="2000" smtClean="0">
              <a:solidFill>
                <a:srgbClr val="000000"/>
              </a:solidFill>
              <a:latin typeface="TimesNewRomanPSMT"/>
            </a:endParaRPr>
          </a:p>
          <a:p>
            <a:pPr marL="342900" indent="-342900" algn="just">
              <a:lnSpc>
                <a:spcPct val="130000"/>
              </a:lnSpc>
              <a:spcBef>
                <a:spcPts val="600"/>
              </a:spcBef>
              <a:buFont typeface="Wingdings" panose="05000000000000000000" pitchFamily="2" charset="2"/>
              <a:buChar char="Ø"/>
            </a:pPr>
            <a:r>
              <a:rPr lang="vi-VN" sz="2000" smtClean="0">
                <a:solidFill>
                  <a:srgbClr val="000000"/>
                </a:solidFill>
                <a:latin typeface="TimesNewRomanPSMT"/>
              </a:rPr>
              <a:t>Ví </a:t>
            </a:r>
            <a:r>
              <a:rPr lang="vi-VN" sz="2000">
                <a:solidFill>
                  <a:srgbClr val="000000"/>
                </a:solidFill>
                <a:latin typeface="TimesNewRomanPSMT"/>
              </a:rPr>
              <a:t>dụ: màn hình VGA 640x480, SVGA 600x800</a:t>
            </a:r>
            <a:r>
              <a:rPr lang="vi-VN" sz="2000" smtClean="0">
                <a:solidFill>
                  <a:srgbClr val="000000"/>
                </a:solidFill>
                <a:latin typeface="TimesNewRomanPSMT"/>
              </a:rPr>
              <a:t>…</a:t>
            </a:r>
            <a:endParaRPr lang="en-US" sz="2000" dirty="0">
              <a:latin typeface="Arial" panose="020B0604020202020204" pitchFamily="34" charset="0"/>
              <a:cs typeface="Arial" panose="020B0604020202020204" pitchFamily="34" charset="0"/>
            </a:endParaRPr>
          </a:p>
        </p:txBody>
      </p:sp>
      <p:pic>
        <p:nvPicPr>
          <p:cNvPr id="2050" name="Picture 2" descr="Káº¿t quáº£ hÃ¬nh áº£nh cho World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1" y="4051758"/>
            <a:ext cx="3859274" cy="2082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051758"/>
            <a:ext cx="6003925" cy="20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p:sp>
        <p:nvSpPr>
          <p:cNvPr id="17" name="Rectangle 16"/>
          <p:cNvSpPr/>
          <p:nvPr/>
        </p:nvSpPr>
        <p:spPr>
          <a:xfrm>
            <a:off x="1231070" y="1544632"/>
            <a:ext cx="10376730" cy="168661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a:t>
            </a:r>
            <a:r>
              <a:rPr lang="en-US" b="1" i="1" smtClean="0">
                <a:solidFill>
                  <a:srgbClr val="000000"/>
                </a:solidFill>
                <a:latin typeface="TimesNewRomanPS-BoldItalicMT"/>
              </a:rPr>
              <a:t>Hodgman</a:t>
            </a:r>
          </a:p>
          <a:p>
            <a:pPr marL="285750" indent="-285750">
              <a:lnSpc>
                <a:spcPct val="130000"/>
              </a:lnSpc>
              <a:spcBef>
                <a:spcPts val="600"/>
              </a:spcBef>
              <a:buFont typeface="Wingdings" panose="05000000000000000000" pitchFamily="2" charset="2"/>
              <a:buChar char="Ø"/>
            </a:pPr>
            <a:r>
              <a:rPr lang="vi-VN">
                <a:solidFill>
                  <a:srgbClr val="000000"/>
                </a:solidFill>
                <a:latin typeface="TimesNewRomanPSMT"/>
              </a:rPr>
              <a:t>F=P</a:t>
            </a:r>
            <a:r>
              <a:rPr lang="vi-VN" sz="1050">
                <a:solidFill>
                  <a:srgbClr val="000000"/>
                </a:solidFill>
                <a:latin typeface="TimesNewRomanPSMT"/>
              </a:rPr>
              <a:t>1 </a:t>
            </a:r>
            <a:r>
              <a:rPr lang="vi-VN">
                <a:solidFill>
                  <a:srgbClr val="000000"/>
                </a:solidFill>
                <a:latin typeface="TimesNewRomanPSMT"/>
              </a:rPr>
              <a:t>(F là đỉnh được đưa vào đầu tiên, S là đỉnh đưa vào trước P - đỉnh được đưa</a:t>
            </a:r>
            <a:r>
              <a:rPr lang="vi-VN">
                <a:solidFill>
                  <a:srgbClr val="000000"/>
                </a:solidFill>
                <a:latin typeface="TimesNewRomanPSMT"/>
              </a:rPr>
              <a:t>). </a:t>
            </a:r>
            <a:r>
              <a:rPr lang="en-US" smtClean="0">
                <a:solidFill>
                  <a:srgbClr val="000000"/>
                </a:solidFill>
                <a:latin typeface="TimesNewRomanPSMT"/>
              </a:rPr>
              <a:t> </a:t>
            </a:r>
            <a:r>
              <a:rPr lang="vi-VN" smtClean="0">
                <a:solidFill>
                  <a:srgbClr val="000000"/>
                </a:solidFill>
                <a:latin typeface="TimesNewRomanPSMT"/>
              </a:rPr>
              <a:t>Sơ đồ</a:t>
            </a:r>
            <a:r>
              <a:rPr lang="en-US" smtClean="0">
                <a:solidFill>
                  <a:srgbClr val="000000"/>
                </a:solidFill>
                <a:latin typeface="TimesNewRomanPSMT"/>
              </a:rPr>
              <a:t> </a:t>
            </a:r>
            <a:r>
              <a:rPr lang="vi-VN" smtClean="0">
                <a:solidFill>
                  <a:srgbClr val="000000"/>
                </a:solidFill>
                <a:latin typeface="TimesNewRomanPSMT"/>
              </a:rPr>
              <a:t>bên </a:t>
            </a:r>
            <a:r>
              <a:rPr lang="vi-VN">
                <a:solidFill>
                  <a:srgbClr val="000000"/>
                </a:solidFill>
                <a:latin typeface="TimesNewRomanPSMT"/>
              </a:rPr>
              <a:t>phải khép kín đa giác </a:t>
            </a:r>
            <a:r>
              <a:rPr lang="vi-VN">
                <a:solidFill>
                  <a:srgbClr val="000000"/>
                </a:solidFill>
                <a:latin typeface="TimesNewRomanPSMT"/>
              </a:rPr>
              <a:t>bởi </a:t>
            </a:r>
            <a:r>
              <a:rPr lang="vi-VN" smtClean="0">
                <a:solidFill>
                  <a:srgbClr val="000000"/>
                </a:solidFill>
                <a:latin typeface="TimesNewRomanPSMT"/>
              </a:rPr>
              <a:t>P</a:t>
            </a:r>
            <a:r>
              <a:rPr lang="vi-VN" sz="1050" smtClean="0">
                <a:solidFill>
                  <a:srgbClr val="000000"/>
                </a:solidFill>
                <a:latin typeface="TimesNewRomanPSMT"/>
              </a:rPr>
              <a:t>N</a:t>
            </a:r>
            <a:r>
              <a:rPr lang="vi-VN" smtClean="0">
                <a:solidFill>
                  <a:srgbClr val="000000"/>
                </a:solidFill>
                <a:latin typeface="TimesNewRomanPSMT"/>
              </a:rPr>
              <a:t>P</a:t>
            </a:r>
            <a:r>
              <a:rPr lang="vi-VN" sz="1050" smtClean="0">
                <a:solidFill>
                  <a:srgbClr val="000000"/>
                </a:solidFill>
                <a:latin typeface="TimesNewRomanPSMT"/>
              </a:rPr>
              <a:t>1</a:t>
            </a:r>
            <a:endParaRPr lang="en-US" sz="1050" smtClean="0">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Ví dụ 1: cắt tỉa đa giác A1,….A5 dựa trên cửa </a:t>
            </a:r>
            <a:r>
              <a:rPr lang="en-US">
                <a:solidFill>
                  <a:srgbClr val="000000"/>
                </a:solidFill>
                <a:latin typeface="TimesNewRomanPSMT"/>
              </a:rPr>
              <a:t>sổ </a:t>
            </a:r>
            <a:r>
              <a:rPr lang="en-US" smtClean="0">
                <a:solidFill>
                  <a:srgbClr val="000000"/>
                </a:solidFill>
                <a:latin typeface="TimesNewRomanPSMT"/>
              </a:rPr>
              <a:t>ABCD</a:t>
            </a:r>
            <a:endParaRPr lang="en-US" b="1" i="1" smtClean="0">
              <a:solidFill>
                <a:srgbClr val="000000"/>
              </a:solidFill>
              <a:latin typeface="TimesNewRomanPS-BoldItalicMT"/>
            </a:endParaRPr>
          </a:p>
        </p:txBody>
      </p:sp>
      <p:pic>
        <p:nvPicPr>
          <p:cNvPr id="6" name="Picture 5"/>
          <p:cNvPicPr>
            <a:picLocks noChangeAspect="1"/>
          </p:cNvPicPr>
          <p:nvPr/>
        </p:nvPicPr>
        <p:blipFill>
          <a:blip r:embed="rId2"/>
          <a:stretch>
            <a:fillRect/>
          </a:stretch>
        </p:blipFill>
        <p:spPr>
          <a:xfrm>
            <a:off x="1463904" y="3318710"/>
            <a:ext cx="2117496" cy="1761886"/>
          </a:xfrm>
          <a:prstGeom prst="rect">
            <a:avLst/>
          </a:prstGeom>
        </p:spPr>
      </p:pic>
      <p:pic>
        <p:nvPicPr>
          <p:cNvPr id="8" name="Picture 7"/>
          <p:cNvPicPr>
            <a:picLocks noChangeAspect="1"/>
          </p:cNvPicPr>
          <p:nvPr/>
        </p:nvPicPr>
        <p:blipFill>
          <a:blip r:embed="rId3"/>
          <a:stretch>
            <a:fillRect/>
          </a:stretch>
        </p:blipFill>
        <p:spPr>
          <a:xfrm>
            <a:off x="3768725" y="3337521"/>
            <a:ext cx="2419350" cy="1743075"/>
          </a:xfrm>
          <a:prstGeom prst="rect">
            <a:avLst/>
          </a:prstGeom>
        </p:spPr>
      </p:pic>
      <p:pic>
        <p:nvPicPr>
          <p:cNvPr id="9" name="Picture 8"/>
          <p:cNvPicPr>
            <a:picLocks noChangeAspect="1"/>
          </p:cNvPicPr>
          <p:nvPr/>
        </p:nvPicPr>
        <p:blipFill>
          <a:blip r:embed="rId4"/>
          <a:stretch>
            <a:fillRect/>
          </a:stretch>
        </p:blipFill>
        <p:spPr>
          <a:xfrm>
            <a:off x="6296025" y="3337521"/>
            <a:ext cx="2506315" cy="1743075"/>
          </a:xfrm>
          <a:prstGeom prst="rect">
            <a:avLst/>
          </a:prstGeom>
        </p:spPr>
      </p:pic>
      <p:pic>
        <p:nvPicPr>
          <p:cNvPr id="11" name="Picture 10"/>
          <p:cNvPicPr>
            <a:picLocks noChangeAspect="1"/>
          </p:cNvPicPr>
          <p:nvPr/>
        </p:nvPicPr>
        <p:blipFill>
          <a:blip r:embed="rId5"/>
          <a:stretch>
            <a:fillRect/>
          </a:stretch>
        </p:blipFill>
        <p:spPr>
          <a:xfrm>
            <a:off x="8972550" y="3231248"/>
            <a:ext cx="2381250" cy="1838325"/>
          </a:xfrm>
          <a:prstGeom prst="rect">
            <a:avLst/>
          </a:prstGeom>
        </p:spPr>
      </p:pic>
      <p:pic>
        <p:nvPicPr>
          <p:cNvPr id="12" name="Picture 11"/>
          <p:cNvPicPr>
            <a:picLocks noChangeAspect="1"/>
          </p:cNvPicPr>
          <p:nvPr/>
        </p:nvPicPr>
        <p:blipFill>
          <a:blip r:embed="rId6"/>
          <a:stretch>
            <a:fillRect/>
          </a:stretch>
        </p:blipFill>
        <p:spPr>
          <a:xfrm>
            <a:off x="5145087" y="5214937"/>
            <a:ext cx="2085975" cy="1323975"/>
          </a:xfrm>
          <a:prstGeom prst="rect">
            <a:avLst/>
          </a:prstGeom>
        </p:spPr>
      </p:pic>
      <p:sp>
        <p:nvSpPr>
          <p:cNvPr id="20" name="Freeform 19"/>
          <p:cNvSpPr/>
          <p:nvPr/>
        </p:nvSpPr>
        <p:spPr>
          <a:xfrm>
            <a:off x="5570293" y="5567363"/>
            <a:ext cx="1092445" cy="690562"/>
          </a:xfrm>
          <a:custGeom>
            <a:avLst/>
            <a:gdLst>
              <a:gd name="connsiteX0" fmla="*/ 1832 w 1092445"/>
              <a:gd name="connsiteY0" fmla="*/ 690562 h 690562"/>
              <a:gd name="connsiteX1" fmla="*/ 1092445 w 1092445"/>
              <a:gd name="connsiteY1" fmla="*/ 690562 h 690562"/>
              <a:gd name="connsiteX2" fmla="*/ 1082920 w 1092445"/>
              <a:gd name="connsiteY2" fmla="*/ 0 h 690562"/>
              <a:gd name="connsiteX3" fmla="*/ 230432 w 1092445"/>
              <a:gd name="connsiteY3" fmla="*/ 0 h 690562"/>
              <a:gd name="connsiteX4" fmla="*/ 1832 w 1092445"/>
              <a:gd name="connsiteY4" fmla="*/ 204787 h 690562"/>
              <a:gd name="connsiteX5" fmla="*/ 1832 w 1092445"/>
              <a:gd name="connsiteY5" fmla="*/ 690562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445" h="690562">
                <a:moveTo>
                  <a:pt x="1832" y="690562"/>
                </a:moveTo>
                <a:lnTo>
                  <a:pt x="1092445" y="690562"/>
                </a:lnTo>
                <a:lnTo>
                  <a:pt x="1082920" y="0"/>
                </a:lnTo>
                <a:lnTo>
                  <a:pt x="230432" y="0"/>
                </a:lnTo>
                <a:lnTo>
                  <a:pt x="1832" y="204787"/>
                </a:lnTo>
                <a:cubicBezTo>
                  <a:pt x="245" y="368300"/>
                  <a:pt x="-1343" y="531812"/>
                  <a:pt x="1832" y="690562"/>
                </a:cubicBezTo>
                <a:close/>
              </a:path>
            </a:pathLst>
          </a:cu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53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smtClean="0">
                <a:solidFill>
                  <a:srgbClr val="000000"/>
                </a:solidFill>
                <a:latin typeface="Arial" panose="020B0604020202020204" pitchFamily="34" charset="0"/>
                <a:cs typeface="Arial" panose="020B0604020202020204" pitchFamily="34" charset="0"/>
              </a:rPr>
              <a:t>Minh họa Giải </a:t>
            </a:r>
            <a:r>
              <a:rPr lang="en-US" sz="2000" b="1" i="1">
                <a:solidFill>
                  <a:srgbClr val="000000"/>
                </a:solidFill>
                <a:latin typeface="Arial" panose="020B0604020202020204" pitchFamily="34" charset="0"/>
                <a:cs typeface="Arial" panose="020B0604020202020204" pitchFamily="34" charset="0"/>
              </a:rPr>
              <a:t>thuật </a:t>
            </a:r>
            <a:r>
              <a:rPr lang="en-US" sz="2000" b="1" i="1" smtClean="0">
                <a:solidFill>
                  <a:srgbClr val="000000"/>
                </a:solidFill>
                <a:latin typeface="Arial" panose="020B0604020202020204" pitchFamily="34" charset="0"/>
                <a:cs typeface="Arial" panose="020B0604020202020204" pitchFamily="34" charset="0"/>
              </a:rPr>
              <a:t>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a:t>
            </a:r>
            <a:r>
              <a:rPr lang="en-US" sz="2000">
                <a:solidFill>
                  <a:srgbClr val="000000"/>
                </a:solidFill>
                <a:latin typeface="Arial" panose="020B0604020202020204" pitchFamily="34" charset="0"/>
                <a:cs typeface="Arial" panose="020B0604020202020204" pitchFamily="34" charset="0"/>
              </a:rPr>
              <a:t>đến </a:t>
            </a:r>
            <a:r>
              <a:rPr lang="en-US" sz="2000" smtClean="0">
                <a:solidFill>
                  <a:srgbClr val="000000"/>
                </a:solidFill>
                <a:latin typeface="Arial" panose="020B0604020202020204" pitchFamily="34" charset="0"/>
                <a:cs typeface="Arial" panose="020B0604020202020204" pitchFamily="34" charset="0"/>
              </a:rPr>
              <a:t>P2(6,4) trên </a:t>
            </a:r>
            <a:r>
              <a:rPr lang="en-US" sz="2000">
                <a:solidFill>
                  <a:srgbClr val="000000"/>
                </a:solidFill>
                <a:latin typeface="Arial" panose="020B0604020202020204" pitchFamily="34" charset="0"/>
                <a:cs typeface="Arial" panose="020B0604020202020204" pitchFamily="34" charset="0"/>
              </a:rPr>
              <a:t>cửa sổ A(1,1), B(5,1), C(5,3) và </a:t>
            </a:r>
            <a:r>
              <a:rPr lang="en-US" sz="2000">
                <a:solidFill>
                  <a:srgbClr val="000000"/>
                </a:solidFill>
                <a:latin typeface="Arial" panose="020B0604020202020204" pitchFamily="34" charset="0"/>
                <a:cs typeface="Arial" panose="020B0604020202020204" pitchFamily="34" charset="0"/>
              </a:rPr>
              <a:t>D(1,3</a:t>
            </a:r>
            <a:r>
              <a:rPr lang="en-US" sz="2000" smtClean="0">
                <a:solidFill>
                  <a:srgbClr val="000000"/>
                </a:solidFill>
                <a:latin typeface="Arial" panose="020B0604020202020204" pitchFamily="34" charset="0"/>
                <a:cs typeface="Arial" panose="020B0604020202020204" pitchFamily="34" charset="0"/>
              </a:rPr>
              <a:t>)</a:t>
            </a:r>
            <a:endParaRPr lang="en-US" sz="2000" i="1" smtClean="0">
              <a:solidFill>
                <a:srgbClr val="00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675752" y="3564492"/>
            <a:ext cx="5420248" cy="2602944"/>
          </a:xfrm>
          <a:prstGeom prst="rect">
            <a:avLst/>
          </a:prstGeom>
        </p:spPr>
      </p:pic>
      <p:sp>
        <p:nvSpPr>
          <p:cNvPr id="8" name="Rectangle 7"/>
          <p:cNvSpPr/>
          <p:nvPr/>
        </p:nvSpPr>
        <p:spPr>
          <a:xfrm>
            <a:off x="6267033" y="2983119"/>
            <a:ext cx="5239166" cy="3373231"/>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từng cạnh.</a:t>
            </a:r>
            <a:r>
              <a:rPr lang="vi-VN" sz="2000">
                <a:solidFill>
                  <a:srgbClr val="000000"/>
                </a:solidFill>
                <a:latin typeface="Arial" panose="020B0604020202020204" pitchFamily="34" charset="0"/>
                <a:cs typeface="Arial" panose="020B0604020202020204" pitchFamily="34" charset="0"/>
              </a:rPr>
              <a:t/>
            </a:r>
            <a:br>
              <a:rPr lang="vi-VN" sz="2000">
                <a:solidFill>
                  <a:srgbClr val="000000"/>
                </a:solidFill>
                <a:latin typeface="Arial" panose="020B0604020202020204" pitchFamily="34" charset="0"/>
                <a:cs typeface="Arial" panose="020B0604020202020204" pitchFamily="34" charset="0"/>
              </a:rPr>
            </a:br>
            <a:r>
              <a:rPr lang="vi-VN" sz="2000" smtClean="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vi-VN" sz="2000" smtClean="0">
                <a:solidFill>
                  <a:srgbClr val="000000"/>
                </a:solidFill>
                <a:latin typeface="Arial" panose="020B0604020202020204" pitchFamily="34" charset="0"/>
                <a:cs typeface="Arial" panose="020B0604020202020204" pitchFamily="34" charset="0"/>
              </a:rPr>
              <a:t>AB</a:t>
            </a:r>
            <a:r>
              <a:rPr lang="vi-VN" sz="2000">
                <a:solidFill>
                  <a:srgbClr val="000000"/>
                </a:solidFill>
                <a:latin typeface="Arial" panose="020B0604020202020204" pitchFamily="34" charset="0"/>
                <a:cs typeface="Arial" panose="020B0604020202020204" pitchFamily="34" charset="0"/>
              </a:rPr>
              <a:t>: ta xét C=(x</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-x</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)(y-y</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 (y</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-y</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a:t>
            </a:r>
            <a:r>
              <a:rPr lang="vi-VN" sz="2000" smtClean="0">
                <a:solidFill>
                  <a:srgbClr val="000000"/>
                </a:solidFill>
                <a:latin typeface="Arial" panose="020B0604020202020204" pitchFamily="34" charset="0"/>
                <a:cs typeface="Arial" panose="020B0604020202020204" pitchFamily="34" charset="0"/>
              </a:rPr>
              <a:t>x-x</a:t>
            </a:r>
            <a:r>
              <a:rPr lang="vi-VN" sz="1100" smtClean="0">
                <a:solidFill>
                  <a:srgbClr val="000000"/>
                </a:solidFill>
                <a:latin typeface="Arial" panose="020B0604020202020204" pitchFamily="34" charset="0"/>
                <a:cs typeface="Arial" panose="020B0604020202020204" pitchFamily="34" charset="0"/>
              </a:rPr>
              <a:t>1</a:t>
            </a:r>
            <a:r>
              <a:rPr lang="vi-VN" sz="2000" smtClean="0">
                <a:solidFill>
                  <a:srgbClr val="000000"/>
                </a:solidFill>
                <a:latin typeface="Arial" panose="020B0604020202020204" pitchFamily="34" charset="0"/>
                <a:cs typeface="Arial" panose="020B0604020202020204" pitchFamily="34" charset="0"/>
              </a:rPr>
              <a:t>)</a:t>
            </a:r>
            <a:endParaRPr lang="en-US" sz="2000" smtClean="0">
              <a:solidFill>
                <a:srgbClr val="000000"/>
              </a:solidFill>
              <a:latin typeface="Arial" panose="020B0604020202020204" pitchFamily="34" charset="0"/>
              <a:cs typeface="Arial" panose="020B0604020202020204" pitchFamily="34" charset="0"/>
            </a:endParaRPr>
          </a:p>
          <a:p>
            <a:pPr>
              <a:lnSpc>
                <a:spcPct val="130000"/>
              </a:lnSpc>
            </a:pPr>
            <a:r>
              <a:rPr lang="vi-VN" sz="2000" smtClean="0">
                <a:solidFill>
                  <a:srgbClr val="000000"/>
                </a:solidFill>
                <a:latin typeface="Arial" panose="020B0604020202020204" pitchFamily="34" charset="0"/>
                <a:cs typeface="Arial" panose="020B0604020202020204" pitchFamily="34" charset="0"/>
              </a:rPr>
              <a:t>Điểm </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C=(5-1)(2-1)-(1-1)(-1-1) = 4 &gt;0 nằm </a:t>
            </a:r>
            <a:r>
              <a:rPr lang="vi-VN" sz="2000">
                <a:solidFill>
                  <a:srgbClr val="000000"/>
                </a:solidFill>
                <a:latin typeface="Arial" panose="020B0604020202020204" pitchFamily="34" charset="0"/>
                <a:cs typeface="Arial" panose="020B0604020202020204" pitchFamily="34" charset="0"/>
              </a:rPr>
              <a:t>bên </a:t>
            </a:r>
            <a:r>
              <a:rPr lang="vi-VN" sz="2000" smtClean="0">
                <a:solidFill>
                  <a:srgbClr val="000000"/>
                </a:solidFill>
                <a:latin typeface="Arial" panose="020B0604020202020204" pitchFamily="34" charset="0"/>
                <a:cs typeface="Arial" panose="020B0604020202020204" pitchFamily="34" charset="0"/>
              </a:rPr>
              <a:t>trái</a:t>
            </a:r>
            <a:endParaRPr lang="en-US" sz="2000" smtClean="0">
              <a:solidFill>
                <a:srgbClr val="000000"/>
              </a:solidFill>
              <a:latin typeface="Arial" panose="020B0604020202020204" pitchFamily="34" charset="0"/>
              <a:cs typeface="Arial" panose="020B0604020202020204" pitchFamily="34" charset="0"/>
            </a:endParaRPr>
          </a:p>
          <a:p>
            <a:pPr>
              <a:lnSpc>
                <a:spcPct val="130000"/>
              </a:lnSpc>
            </a:pPr>
            <a:r>
              <a:rPr lang="vi-VN" sz="2000" smtClean="0">
                <a:solidFill>
                  <a:srgbClr val="000000"/>
                </a:solidFill>
                <a:latin typeface="Arial" panose="020B0604020202020204" pitchFamily="34" charset="0"/>
                <a:cs typeface="Arial" panose="020B0604020202020204" pitchFamily="34" charset="0"/>
              </a:rPr>
              <a:t>Điểm </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C= (5-1)(4-1)-(1-1)(-1-1) = 12 &gt;0 nằm </a:t>
            </a:r>
            <a:r>
              <a:rPr lang="vi-VN" sz="2000">
                <a:solidFill>
                  <a:srgbClr val="000000"/>
                </a:solidFill>
                <a:latin typeface="Arial" panose="020B0604020202020204" pitchFamily="34" charset="0"/>
                <a:cs typeface="Arial" panose="020B0604020202020204" pitchFamily="34" charset="0"/>
              </a:rPr>
              <a:t>bên </a:t>
            </a:r>
            <a:r>
              <a:rPr lang="vi-VN" sz="2000" smtClean="0">
                <a:solidFill>
                  <a:srgbClr val="000000"/>
                </a:solidFill>
                <a:latin typeface="Arial" panose="020B0604020202020204" pitchFamily="34" charset="0"/>
                <a:cs typeface="Arial" panose="020B0604020202020204" pitchFamily="34" charset="0"/>
              </a:rPr>
              <a:t>trái</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smtClean="0">
                <a:solidFill>
                  <a:srgbClr val="000000"/>
                </a:solidFill>
                <a:latin typeface="Arial" panose="020B0604020202020204" pitchFamily="34" charset="0"/>
                <a:cs typeface="Arial" panose="020B0604020202020204" pitchFamily="34" charset="0"/>
              </a:rPr>
              <a:t>Vậy </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đều </a:t>
            </a:r>
            <a:r>
              <a:rPr lang="vi-VN" sz="2000">
                <a:solidFill>
                  <a:srgbClr val="000000"/>
                </a:solidFill>
                <a:latin typeface="Arial" panose="020B0604020202020204" pitchFamily="34" charset="0"/>
                <a:cs typeface="Arial" panose="020B0604020202020204" pitchFamily="34" charset="0"/>
              </a:rPr>
              <a:t>được </a:t>
            </a:r>
            <a:r>
              <a:rPr lang="vi-VN" sz="2000" smtClean="0">
                <a:solidFill>
                  <a:srgbClr val="000000"/>
                </a:solidFill>
                <a:latin typeface="Arial" panose="020B0604020202020204" pitchFamily="34" charset="0"/>
                <a:cs typeface="Arial" panose="020B0604020202020204" pitchFamily="34" charset="0"/>
              </a:rPr>
              <a:t>lưu</a:t>
            </a:r>
            <a:endParaRPr 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7747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mc:AlternateContent xmlns:mc="http://schemas.openxmlformats.org/markup-compatibility/2006">
        <mc:Choice xmlns:a14="http://schemas.microsoft.com/office/drawing/2010/main" Requires="a14">
          <p:sp>
            <p:nvSpPr>
              <p:cNvPr id="17" name="Rectangle 16"/>
              <p:cNvSpPr/>
              <p:nvPr/>
            </p:nvSpPr>
            <p:spPr>
              <a:xfrm>
                <a:off x="1231070" y="1544632"/>
                <a:ext cx="9703630" cy="491339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smtClean="0">
                    <a:solidFill>
                      <a:srgbClr val="000000"/>
                    </a:solidFill>
                    <a:latin typeface="Arial" panose="020B0604020202020204" pitchFamily="34" charset="0"/>
                    <a:cs typeface="Arial" panose="020B0604020202020204" pitchFamily="34" charset="0"/>
                  </a:rPr>
                  <a:t>Minh họa Giải </a:t>
                </a:r>
                <a:r>
                  <a:rPr lang="en-US" sz="2000" b="1" i="1">
                    <a:solidFill>
                      <a:srgbClr val="000000"/>
                    </a:solidFill>
                    <a:latin typeface="Arial" panose="020B0604020202020204" pitchFamily="34" charset="0"/>
                    <a:cs typeface="Arial" panose="020B0604020202020204" pitchFamily="34" charset="0"/>
                  </a:rPr>
                  <a:t>thuật </a:t>
                </a:r>
                <a:r>
                  <a:rPr lang="en-US" sz="2000" b="1" i="1" smtClean="0">
                    <a:solidFill>
                      <a:srgbClr val="000000"/>
                    </a:solidFill>
                    <a:latin typeface="Arial" panose="020B0604020202020204" pitchFamily="34" charset="0"/>
                    <a:cs typeface="Arial" panose="020B0604020202020204" pitchFamily="34" charset="0"/>
                  </a:rPr>
                  <a:t>Hodgman</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 Xét đoạn </a:t>
                </a:r>
                <a:r>
                  <a:rPr lang="en-US" sz="2000" smtClean="0">
                    <a:solidFill>
                      <a:srgbClr val="000000"/>
                    </a:solidFill>
                    <a:latin typeface="TimesNewRomanPSMT"/>
                  </a:rPr>
                  <a:t>BC</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TimesNewRomanPSMT"/>
                  </a:rPr>
                  <a:t>Điểm </a:t>
                </a:r>
                <a:r>
                  <a:rPr lang="en-US" sz="2000">
                    <a:solidFill>
                      <a:srgbClr val="000000"/>
                    </a:solidFill>
                    <a:latin typeface="TimesNewRomanPSMT"/>
                  </a:rPr>
                  <a:t>P</a:t>
                </a:r>
                <a:r>
                  <a:rPr lang="en-US" sz="1100">
                    <a:solidFill>
                      <a:srgbClr val="000000"/>
                    </a:solidFill>
                    <a:latin typeface="TimesNewRomanPSMT"/>
                  </a:rPr>
                  <a:t>1</a:t>
                </a:r>
                <a:r>
                  <a:rPr lang="en-US" sz="2000">
                    <a:solidFill>
                      <a:srgbClr val="000000"/>
                    </a:solidFill>
                    <a:latin typeface="TimesNewRomanPSMT"/>
                  </a:rPr>
                  <a:t>:C = (5-5)(2-1)-(3-1)(-1-5)= 12 &gt;0 nằm </a:t>
                </a:r>
                <a:r>
                  <a:rPr lang="en-US" sz="2000">
                    <a:solidFill>
                      <a:srgbClr val="000000"/>
                    </a:solidFill>
                    <a:latin typeface="TimesNewRomanPSMT"/>
                  </a:rPr>
                  <a:t>bên </a:t>
                </a:r>
                <a:r>
                  <a:rPr lang="en-US" sz="2000" smtClean="0">
                    <a:solidFill>
                      <a:srgbClr val="000000"/>
                    </a:solidFill>
                    <a:latin typeface="TimesNewRomanPSMT"/>
                  </a:rPr>
                  <a:t>trái</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TimesNewRomanPSMT"/>
                  </a:rPr>
                  <a:t>Điểm </a:t>
                </a:r>
                <a:r>
                  <a:rPr lang="en-US" sz="2000">
                    <a:solidFill>
                      <a:srgbClr val="000000"/>
                    </a:solidFill>
                    <a:latin typeface="TimesNewRomanPSMT"/>
                  </a:rPr>
                  <a:t>P</a:t>
                </a:r>
                <a:r>
                  <a:rPr lang="en-US" sz="1100">
                    <a:solidFill>
                      <a:srgbClr val="000000"/>
                    </a:solidFill>
                    <a:latin typeface="TimesNewRomanPSMT"/>
                  </a:rPr>
                  <a:t>2</a:t>
                </a:r>
                <a:r>
                  <a:rPr lang="en-US" sz="2000">
                    <a:solidFill>
                      <a:srgbClr val="000000"/>
                    </a:solidFill>
                    <a:latin typeface="TimesNewRomanPSMT"/>
                  </a:rPr>
                  <a:t>:C = - (3-1)(6-5) = -2 &lt;0 nằm </a:t>
                </a:r>
                <a:r>
                  <a:rPr lang="en-US" sz="2000">
                    <a:solidFill>
                      <a:srgbClr val="000000"/>
                    </a:solidFill>
                    <a:latin typeface="TimesNewRomanPSMT"/>
                  </a:rPr>
                  <a:t>bên </a:t>
                </a:r>
                <a:r>
                  <a:rPr lang="en-US" sz="2000" smtClean="0">
                    <a:solidFill>
                      <a:srgbClr val="000000"/>
                    </a:solidFill>
                    <a:latin typeface="TimesNewRomanPSMT"/>
                  </a:rPr>
                  <a:t>phải</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TimesNewRomanPSMT"/>
                  </a:rPr>
                  <a:t>Giao </a:t>
                </a:r>
                <a:r>
                  <a:rPr lang="en-US" sz="2000">
                    <a:solidFill>
                      <a:srgbClr val="000000"/>
                    </a:solidFill>
                    <a:latin typeface="TimesNewRomanPSMT"/>
                  </a:rPr>
                  <a:t>điểm </a:t>
                </a:r>
                <a:r>
                  <a:rPr lang="en-US" sz="2000">
                    <a:solidFill>
                      <a:srgbClr val="000000"/>
                    </a:solidFill>
                    <a:latin typeface="TimesNewRomanPSMT"/>
                  </a:rPr>
                  <a:t>I</a:t>
                </a:r>
                <a:r>
                  <a:rPr lang="en-US" sz="1100">
                    <a:solidFill>
                      <a:srgbClr val="000000"/>
                    </a:solidFill>
                    <a:latin typeface="TimesNewRomanPSMT"/>
                  </a:rPr>
                  <a:t>1</a:t>
                </a:r>
                <a:r>
                  <a:rPr lang="en-US" sz="2000" smtClean="0">
                    <a:solidFill>
                      <a:srgbClr val="000000"/>
                    </a:solidFill>
                    <a:latin typeface="TimesNewRomanPSMT"/>
                  </a:rPr>
                  <a:t>:</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𝑚</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4−2</m:t>
                          </m:r>
                        </m:num>
                        <m:den>
                          <m:r>
                            <a:rPr lang="en-US" sz="2000" b="0" i="1" smtClean="0">
                              <a:solidFill>
                                <a:srgbClr val="000000"/>
                              </a:solidFill>
                              <a:latin typeface="Cambria Math" panose="02040503050406030204" pitchFamily="18" charset="0"/>
                            </a:rPr>
                            <m:t>6−1+1</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num>
                        <m:den>
                          <m:r>
                            <a:rPr lang="en-US" sz="2000" b="0" i="1" smtClean="0">
                              <a:solidFill>
                                <a:srgbClr val="000000"/>
                              </a:solidFill>
                              <a:latin typeface="Cambria Math" panose="02040503050406030204" pitchFamily="18" charset="0"/>
                            </a:rPr>
                            <m:t>7</m:t>
                          </m:r>
                        </m:den>
                      </m:f>
                    </m:oMath>
                  </m:oMathPara>
                </a14:m>
                <a:endParaRPr lang="en-US" sz="2000" b="0" smtClean="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=5</m:t>
                              </m:r>
                            </m:e>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 </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e>
                              </m:d>
                              <m:r>
                                <a:rPr lang="en-US" sz="2000" b="0" i="1" smtClean="0">
                                  <a:solidFill>
                                    <a:srgbClr val="000000"/>
                                  </a:solidFill>
                                  <a:latin typeface="Cambria Math" panose="02040503050406030204" pitchFamily="18" charset="0"/>
                                </a:rPr>
                                <m:t>𝑚</m:t>
                              </m:r>
                              <m:r>
                                <a:rPr lang="en-US" sz="2000" b="0" i="1" smtClean="0">
                                  <a:solidFill>
                                    <a:srgbClr val="000000"/>
                                  </a:solidFill>
                                  <a:latin typeface="Cambria Math" panose="02040503050406030204" pitchFamily="18" charset="0"/>
                                </a:rPr>
                                <m:t>=2+</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5 −</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e>
                                  </m:d>
                                </m:e>
                              </m:d>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num>
                                <m:den>
                                  <m:r>
                                    <a:rPr lang="en-US" sz="2000" b="0" i="1" smtClean="0">
                                      <a:solidFill>
                                        <a:srgbClr val="000000"/>
                                      </a:solidFill>
                                      <a:latin typeface="Cambria Math" panose="02040503050406030204" pitchFamily="18" charset="0"/>
                                    </a:rPr>
                                    <m:t>7</m:t>
                                  </m:r>
                                </m:den>
                              </m:f>
                              <m:r>
                                <a:rPr lang="en-US" sz="2000" b="0" i="1" smtClean="0">
                                  <a:solidFill>
                                    <a:srgbClr val="000000"/>
                                  </a:solidFill>
                                  <a:latin typeface="Cambria Math" panose="02040503050406030204" pitchFamily="18" charset="0"/>
                                </a:rPr>
                                <m:t>=3</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7</m:t>
                                  </m:r>
                                </m:den>
                              </m:f>
                            </m:e>
                          </m:eqArr>
                        </m:e>
                      </m:d>
                    </m:oMath>
                  </m:oMathPara>
                </a14:m>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I</a:t>
                </a:r>
                <a:r>
                  <a:rPr lang="vi-VN" sz="1100">
                    <a:solidFill>
                      <a:srgbClr val="000000"/>
                    </a:solidFill>
                    <a:latin typeface="TimesNewRomanPSMT"/>
                  </a:rPr>
                  <a:t>1</a:t>
                </a:r>
                <a:r>
                  <a:rPr lang="vi-VN" sz="2000">
                    <a:solidFill>
                      <a:srgbClr val="000000"/>
                    </a:solidFill>
                    <a:latin typeface="TimesNewRomanPSMT"/>
                  </a:rPr>
                  <a:t>(5,26/7</a:t>
                </a:r>
                <a:r>
                  <a:rPr lang="vi-VN" sz="2000">
                    <a:solidFill>
                      <a:srgbClr val="000000"/>
                    </a:solidFill>
                    <a:latin typeface="TimesNewRomanPSMT"/>
                  </a:rPr>
                  <a:t>) </a:t>
                </a:r>
                <a:r>
                  <a:rPr lang="vi-VN" sz="2000" smtClean="0">
                    <a:solidFill>
                      <a:srgbClr val="000000"/>
                    </a:solidFill>
                    <a:latin typeface="TimesNewRomanPSMT"/>
                  </a:rPr>
                  <a:t>vậy</a:t>
                </a:r>
                <a:r>
                  <a:rPr lang="en-US" sz="2000" smtClean="0">
                    <a:solidFill>
                      <a:srgbClr val="000000"/>
                    </a:solidFill>
                    <a:latin typeface="TimesNewRomanPSMT"/>
                  </a:rPr>
                  <a:t> </a:t>
                </a:r>
                <a:r>
                  <a:rPr lang="vi-VN" sz="2000" smtClean="0">
                    <a:solidFill>
                      <a:srgbClr val="000000"/>
                    </a:solidFill>
                    <a:latin typeface="TimesNewRomanPSMT"/>
                  </a:rPr>
                  <a:t>P</a:t>
                </a:r>
                <a:r>
                  <a:rPr lang="vi-VN" sz="1100" smtClean="0">
                    <a:solidFill>
                      <a:srgbClr val="000000"/>
                    </a:solidFill>
                    <a:latin typeface="TimesNewRomanPSMT"/>
                  </a:rPr>
                  <a:t>1</a:t>
                </a:r>
                <a:r>
                  <a:rPr lang="vi-VN" sz="2000" smtClean="0">
                    <a:solidFill>
                      <a:srgbClr val="000000"/>
                    </a:solidFill>
                    <a:latin typeface="TimesNewRomanPSMT"/>
                  </a:rPr>
                  <a:t>I</a:t>
                </a:r>
                <a:r>
                  <a:rPr lang="vi-VN" sz="1100" smtClean="0">
                    <a:solidFill>
                      <a:srgbClr val="000000"/>
                    </a:solidFill>
                    <a:latin typeface="TimesNewRomanPSMT"/>
                  </a:rPr>
                  <a:t>1 </a:t>
                </a:r>
                <a:r>
                  <a:rPr lang="vi-VN" sz="2000">
                    <a:solidFill>
                      <a:srgbClr val="000000"/>
                    </a:solidFill>
                    <a:latin typeface="TimesNewRomanPSMT"/>
                  </a:rPr>
                  <a:t>lưu </a:t>
                </a:r>
                <a:r>
                  <a:rPr lang="vi-VN" sz="2000" smtClean="0">
                    <a:solidFill>
                      <a:srgbClr val="000000"/>
                    </a:solidFill>
                    <a:latin typeface="TimesNewRomanPSMT"/>
                  </a:rPr>
                  <a:t>lại</a:t>
                </a:r>
                <a:endParaRPr lang="en-US" sz="2000" smtClean="0">
                  <a:solidFill>
                    <a:srgbClr val="000000"/>
                  </a:solidFill>
                  <a:latin typeface="Arial" panose="020B0604020202020204" pitchFamily="34" charset="0"/>
                  <a:cs typeface="Arial" panose="020B0604020202020204" pitchFamily="34"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1231070" y="1544632"/>
                <a:ext cx="9703630" cy="4913396"/>
              </a:xfrm>
              <a:prstGeom prst="rect">
                <a:avLst/>
              </a:prstGeom>
              <a:blipFill rotWithShape="0">
                <a:blip r:embed="rId2"/>
                <a:stretch>
                  <a:fillRect l="-565" b="-496"/>
                </a:stretch>
              </a:blipFill>
            </p:spPr>
            <p:txBody>
              <a:bodyPr/>
              <a:lstStyle/>
              <a:p>
                <a:r>
                  <a:rPr lang="en-US">
                    <a:noFill/>
                  </a:rPr>
                  <a:t> </a:t>
                </a:r>
              </a:p>
            </p:txBody>
          </p:sp>
        </mc:Fallback>
      </mc:AlternateContent>
    </p:spTree>
    <p:extLst>
      <p:ext uri="{BB962C8B-B14F-4D97-AF65-F5344CB8AC3E}">
        <p14:creationId xmlns:p14="http://schemas.microsoft.com/office/powerpoint/2010/main" val="853468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33</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mc:AlternateContent xmlns:mc="http://schemas.openxmlformats.org/markup-compatibility/2006">
        <mc:Choice xmlns:a14="http://schemas.microsoft.com/office/drawing/2010/main" Requires="a14">
          <p:sp>
            <p:nvSpPr>
              <p:cNvPr id="17" name="Rectangle 16"/>
              <p:cNvSpPr/>
              <p:nvPr/>
            </p:nvSpPr>
            <p:spPr>
              <a:xfrm>
                <a:off x="1231070" y="1544632"/>
                <a:ext cx="9703630" cy="4155048"/>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smtClean="0">
                    <a:solidFill>
                      <a:srgbClr val="000000"/>
                    </a:solidFill>
                    <a:latin typeface="Arial" panose="020B0604020202020204" pitchFamily="34" charset="0"/>
                    <a:cs typeface="Arial" panose="020B0604020202020204" pitchFamily="34" charset="0"/>
                  </a:rPr>
                  <a:t>Minh họa Giải </a:t>
                </a:r>
                <a:r>
                  <a:rPr lang="en-US" sz="2000" b="1" i="1">
                    <a:solidFill>
                      <a:srgbClr val="000000"/>
                    </a:solidFill>
                    <a:latin typeface="Arial" panose="020B0604020202020204" pitchFamily="34" charset="0"/>
                    <a:cs typeface="Arial" panose="020B0604020202020204" pitchFamily="34" charset="0"/>
                  </a:rPr>
                  <a:t>thuật </a:t>
                </a:r>
                <a:r>
                  <a:rPr lang="en-US" sz="2000" b="1" i="1" smtClean="0">
                    <a:solidFill>
                      <a:srgbClr val="000000"/>
                    </a:solidFill>
                    <a:latin typeface="Arial" panose="020B0604020202020204" pitchFamily="34" charset="0"/>
                    <a:cs typeface="Arial" panose="020B0604020202020204" pitchFamily="34" charset="0"/>
                  </a:rPr>
                  <a:t>Hodgman</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 Xét đoạn </a:t>
                </a:r>
                <a:r>
                  <a:rPr lang="en-US" sz="2000" smtClean="0">
                    <a:solidFill>
                      <a:srgbClr val="000000"/>
                    </a:solidFill>
                    <a:latin typeface="TimesNewRomanPSMT"/>
                  </a:rPr>
                  <a:t>CD</a:t>
                </a:r>
              </a:p>
              <a:p>
                <a:pPr marL="800100" lvl="1" indent="-342900">
                  <a:lnSpc>
                    <a:spcPct val="130000"/>
                  </a:lnSpc>
                  <a:spcBef>
                    <a:spcPts val="600"/>
                  </a:spcBef>
                  <a:buFont typeface="Wingdings" panose="05000000000000000000" pitchFamily="2" charset="2"/>
                  <a:buChar char="§"/>
                </a:pPr>
                <a:r>
                  <a:rPr lang="en-US" sz="2000" smtClean="0">
                    <a:solidFill>
                      <a:srgbClr val="000000"/>
                    </a:solidFill>
                    <a:latin typeface="TimesNewRomanPSMT"/>
                  </a:rPr>
                  <a:t>Điểm </a:t>
                </a:r>
                <a:r>
                  <a:rPr lang="en-US" sz="2000">
                    <a:solidFill>
                      <a:srgbClr val="000000"/>
                    </a:solidFill>
                    <a:latin typeface="TimesNewRomanPSMT"/>
                  </a:rPr>
                  <a:t>P</a:t>
                </a:r>
                <a:r>
                  <a:rPr lang="en-US" sz="1100" i="0">
                    <a:solidFill>
                      <a:srgbClr val="000000"/>
                    </a:solidFill>
                    <a:effectLst/>
                    <a:latin typeface="TimesNewRomanPSMT"/>
                  </a:rPr>
                  <a:t>1</a:t>
                </a:r>
                <a:r>
                  <a:rPr lang="en-US" sz="2000" i="0">
                    <a:solidFill>
                      <a:srgbClr val="000000"/>
                    </a:solidFill>
                    <a:effectLst/>
                    <a:latin typeface="TimesNewRomanPSMT"/>
                  </a:rPr>
                  <a:t>: C = (1-5)(2-3) = 4 &gt;0 nằm </a:t>
                </a:r>
                <a:r>
                  <a:rPr lang="en-US" sz="2000" i="0">
                    <a:solidFill>
                      <a:srgbClr val="000000"/>
                    </a:solidFill>
                    <a:effectLst/>
                    <a:latin typeface="TimesNewRomanPSMT"/>
                  </a:rPr>
                  <a:t>bên </a:t>
                </a:r>
                <a:r>
                  <a:rPr lang="en-US" sz="2000" i="0" smtClean="0">
                    <a:solidFill>
                      <a:srgbClr val="000000"/>
                    </a:solidFill>
                    <a:effectLst/>
                    <a:latin typeface="TimesNewRomanPSMT"/>
                  </a:rPr>
                  <a:t>trái</a:t>
                </a:r>
              </a:p>
              <a:p>
                <a:pPr marL="800100" lvl="1" indent="-342900">
                  <a:lnSpc>
                    <a:spcPct val="130000"/>
                  </a:lnSpc>
                  <a:spcBef>
                    <a:spcPts val="600"/>
                  </a:spcBef>
                  <a:buFont typeface="Wingdings" panose="05000000000000000000" pitchFamily="2" charset="2"/>
                  <a:buChar char="§"/>
                </a:pPr>
                <a:r>
                  <a:rPr lang="en-US" sz="2000" i="0" smtClean="0">
                    <a:solidFill>
                      <a:srgbClr val="000000"/>
                    </a:solidFill>
                    <a:effectLst/>
                    <a:latin typeface="TimesNewRomanPSMT"/>
                  </a:rPr>
                  <a:t>Điểm </a:t>
                </a:r>
                <a:r>
                  <a:rPr lang="en-US" sz="2000" i="0">
                    <a:solidFill>
                      <a:srgbClr val="000000"/>
                    </a:solidFill>
                    <a:effectLst/>
                    <a:latin typeface="TimesNewRomanPSMT"/>
                  </a:rPr>
                  <a:t>I</a:t>
                </a:r>
                <a:r>
                  <a:rPr lang="en-US" sz="1100" i="0">
                    <a:solidFill>
                      <a:srgbClr val="000000"/>
                    </a:solidFill>
                    <a:effectLst/>
                    <a:latin typeface="TimesNewRomanPSMT"/>
                  </a:rPr>
                  <a:t>1</a:t>
                </a:r>
                <a:r>
                  <a:rPr lang="en-US" sz="2000" i="0" smtClean="0">
                    <a:solidFill>
                      <a:srgbClr val="000000"/>
                    </a:solidFill>
                    <a:effectLst/>
                    <a:latin typeface="TimesNewRomanPSMT"/>
                  </a:rPr>
                  <a:t>: C</a:t>
                </a:r>
                <a:r>
                  <a:rPr lang="en-US" sz="2000" i="0">
                    <a:solidFill>
                      <a:srgbClr val="000000"/>
                    </a:solidFill>
                    <a:effectLst/>
                    <a:latin typeface="TimesNewRomanPSMT"/>
                  </a:rPr>
                  <a:t>=(1-5)(26/7 -3) = -20/7 &lt;0 nằm </a:t>
                </a:r>
                <a:r>
                  <a:rPr lang="en-US" sz="2000" i="0">
                    <a:solidFill>
                      <a:srgbClr val="000000"/>
                    </a:solidFill>
                    <a:effectLst/>
                    <a:latin typeface="TimesNewRomanPSMT"/>
                  </a:rPr>
                  <a:t>bên </a:t>
                </a:r>
                <a:r>
                  <a:rPr lang="en-US" sz="2000" i="0" smtClean="0">
                    <a:solidFill>
                      <a:srgbClr val="000000"/>
                    </a:solidFill>
                    <a:effectLst/>
                    <a:latin typeface="TimesNewRomanPSMT"/>
                  </a:rPr>
                  <a:t>phải</a:t>
                </a: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Giao điểm </a:t>
                </a:r>
                <a:r>
                  <a:rPr lang="en-US" sz="2000">
                    <a:solidFill>
                      <a:srgbClr val="000000"/>
                    </a:solidFill>
                    <a:latin typeface="TimesNewRomanPSMT"/>
                  </a:rPr>
                  <a:t>I</a:t>
                </a:r>
                <a:r>
                  <a:rPr lang="en-US" sz="1100">
                    <a:solidFill>
                      <a:srgbClr val="000000"/>
                    </a:solidFill>
                    <a:latin typeface="TimesNewRomanPSMT"/>
                  </a:rPr>
                  <a:t>2</a:t>
                </a:r>
                <a:r>
                  <a:rPr lang="en-US" sz="2000" smtClean="0">
                    <a:solidFill>
                      <a:srgbClr val="000000"/>
                    </a:solidFill>
                    <a:latin typeface="TimesNewRomanPSMT"/>
                  </a:rPr>
                  <a:t>:</a:t>
                </a:r>
                <a:r>
                  <a:rPr lang="en-US" sz="2000" i="0">
                    <a:solidFill>
                      <a:srgbClr val="000000"/>
                    </a:solidFill>
                    <a:effectLst/>
                    <a:latin typeface="TimesNewRomanPSMT"/>
                  </a:rPr>
                  <a:t/>
                </a:r>
                <a:br>
                  <a:rPr lang="en-US" sz="2000" i="0">
                    <a:solidFill>
                      <a:srgbClr val="000000"/>
                    </a:solidFill>
                    <a:effectLst/>
                    <a:latin typeface="TimesNewRomanPSMT"/>
                  </a:rPr>
                </a:br>
                <a:r>
                  <a:rPr lang="en-US" sz="2000" i="0" smtClean="0">
                    <a:solidFill>
                      <a:srgbClr val="000000"/>
                    </a:solidFill>
                    <a:effectLst/>
                    <a:latin typeface="TimesNewRomanPSMT"/>
                  </a:rPr>
                  <a:t> </a:t>
                </a:r>
                <a14:m>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=3</m:t>
                            </m:r>
                          </m:e>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1</m:t>
                                        </m:r>
                                      </m:sub>
                                    </m:sSub>
                                  </m:e>
                                </m:d>
                              </m:num>
                              <m:den>
                                <m:r>
                                  <a:rPr lang="en-US" sz="2000" b="0" i="1" smtClean="0">
                                    <a:solidFill>
                                      <a:srgbClr val="000000"/>
                                    </a:solidFill>
                                    <a:latin typeface="Cambria Math" panose="02040503050406030204" pitchFamily="18" charset="0"/>
                                  </a:rPr>
                                  <m:t>𝑚</m:t>
                                </m:r>
                              </m:den>
                            </m:f>
                            <m:r>
                              <a:rPr lang="en-US" sz="2000" b="0" i="1" smtClean="0">
                                <a:solidFill>
                                  <a:srgbClr val="000000"/>
                                </a:solidFill>
                                <a:latin typeface="Cambria Math" panose="02040503050406030204" pitchFamily="18" charset="0"/>
                              </a:rPr>
                              <m:t>=−1+</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3−2</m:t>
                                </m:r>
                              </m:e>
                            </m:d>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7</m:t>
                                </m:r>
                              </m:num>
                              <m:den>
                                <m:r>
                                  <a:rPr lang="en-US" sz="2000" b="0" i="1" smtClean="0">
                                    <a:solidFill>
                                      <a:srgbClr val="000000"/>
                                    </a:solidFill>
                                    <a:latin typeface="Cambria Math" panose="02040503050406030204" pitchFamily="18" charset="0"/>
                                  </a:rPr>
                                  <m:t>2</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2</m:t>
                                </m:r>
                              </m:den>
                            </m:f>
                          </m:e>
                        </m:eqArr>
                      </m:e>
                    </m:d>
                  </m:oMath>
                </a14:m>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VậyI</a:t>
                </a:r>
                <a:r>
                  <a:rPr lang="vi-VN" sz="1100">
                    <a:solidFill>
                      <a:srgbClr val="000000"/>
                    </a:solidFill>
                    <a:latin typeface="TimesNewRomanPSMT"/>
                  </a:rPr>
                  <a:t>2</a:t>
                </a:r>
                <a:r>
                  <a:rPr lang="vi-VN" sz="2000">
                    <a:solidFill>
                      <a:srgbClr val="000000"/>
                    </a:solidFill>
                    <a:latin typeface="TimesNewRomanPSMT"/>
                  </a:rPr>
                  <a:t>(5/2,3</a:t>
                </a:r>
                <a:r>
                  <a:rPr lang="vi-VN" sz="2000" smtClean="0">
                    <a:solidFill>
                      <a:srgbClr val="000000"/>
                    </a:solidFill>
                    <a:latin typeface="TimesNewRomanPSMT"/>
                  </a:rPr>
                  <a:t>)</a:t>
                </a:r>
                <a:r>
                  <a:rPr lang="en-US" sz="2000" smtClean="0">
                    <a:solidFill>
                      <a:srgbClr val="000000"/>
                    </a:solidFill>
                    <a:latin typeface="TimesNewRomanPSMT"/>
                  </a:rPr>
                  <a:t> </a:t>
                </a:r>
                <a:r>
                  <a:rPr lang="vi-VN" sz="2000" smtClean="0">
                    <a:solidFill>
                      <a:srgbClr val="000000"/>
                    </a:solidFill>
                    <a:latin typeface="TimesNewRomanPSMT"/>
                  </a:rPr>
                  <a:t>có P</a:t>
                </a:r>
                <a:r>
                  <a:rPr lang="vi-VN" sz="1100" smtClean="0">
                    <a:solidFill>
                      <a:srgbClr val="000000"/>
                    </a:solidFill>
                    <a:latin typeface="TimesNewRomanPSMT"/>
                  </a:rPr>
                  <a:t>1</a:t>
                </a:r>
                <a:r>
                  <a:rPr lang="vi-VN" sz="2000" smtClean="0">
                    <a:solidFill>
                      <a:srgbClr val="000000"/>
                    </a:solidFill>
                    <a:latin typeface="TimesNewRomanPSMT"/>
                  </a:rPr>
                  <a:t>I</a:t>
                </a:r>
                <a:r>
                  <a:rPr lang="vi-VN" sz="1100" smtClean="0">
                    <a:solidFill>
                      <a:srgbClr val="000000"/>
                    </a:solidFill>
                    <a:latin typeface="TimesNewRomanPSMT"/>
                  </a:rPr>
                  <a:t>2</a:t>
                </a:r>
                <a:r>
                  <a:rPr lang="en-US" sz="1100" smtClean="0">
                    <a:solidFill>
                      <a:srgbClr val="000000"/>
                    </a:solidFill>
                    <a:latin typeface="TimesNewRomanPSMT"/>
                  </a:rPr>
                  <a:t> </a:t>
                </a:r>
                <a:r>
                  <a:rPr lang="vi-VN" sz="2000" smtClean="0">
                    <a:solidFill>
                      <a:srgbClr val="000000"/>
                    </a:solidFill>
                    <a:latin typeface="TimesNewRomanPSMT"/>
                  </a:rPr>
                  <a:t>được lưu</a:t>
                </a:r>
                <a:endParaRPr lang="en-US" sz="2000" smtClean="0">
                  <a:solidFill>
                    <a:srgbClr val="000000"/>
                  </a:solidFill>
                  <a:latin typeface="Arial" panose="020B0604020202020204" pitchFamily="34" charset="0"/>
                  <a:cs typeface="Arial" panose="020B0604020202020204" pitchFamily="34"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1231070" y="1544632"/>
                <a:ext cx="9703630" cy="4155048"/>
              </a:xfrm>
              <a:prstGeom prst="rect">
                <a:avLst/>
              </a:prstGeom>
              <a:blipFill rotWithShape="0">
                <a:blip r:embed="rId2"/>
                <a:stretch>
                  <a:fillRect l="-565" b="-733"/>
                </a:stretch>
              </a:blipFill>
            </p:spPr>
            <p:txBody>
              <a:bodyPr/>
              <a:lstStyle/>
              <a:p>
                <a:r>
                  <a:rPr lang="en-US">
                    <a:noFill/>
                  </a:rPr>
                  <a:t> </a:t>
                </a:r>
              </a:p>
            </p:txBody>
          </p:sp>
        </mc:Fallback>
      </mc:AlternateContent>
    </p:spTree>
    <p:extLst>
      <p:ext uri="{BB962C8B-B14F-4D97-AF65-F5344CB8AC3E}">
        <p14:creationId xmlns:p14="http://schemas.microsoft.com/office/powerpoint/2010/main" val="3120883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a:t>
            </a:r>
            <a:r>
              <a:rPr lang="en-US" sz="3200" b="1" smtClean="0">
                <a:latin typeface="Arial" panose="020B0604020202020204" pitchFamily="34" charset="0"/>
                <a:cs typeface="Arial" panose="020B0604020202020204" pitchFamily="34" charset="0"/>
              </a:rPr>
              <a:t>TỈA </a:t>
            </a:r>
            <a:r>
              <a:rPr lang="en-US" sz="3200" b="1">
                <a:latin typeface="Arial" panose="020B0604020202020204" pitchFamily="34" charset="0"/>
                <a:cs typeface="Arial" panose="020B0604020202020204" pitchFamily="34" charset="0"/>
              </a:rPr>
              <a:t>(CLIPPING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r>
              <a:rPr lang="en-US" sz="2000" b="1" i="1" smtClean="0">
                <a:solidFill>
                  <a:srgbClr val="000000"/>
                </a:solidFill>
                <a:latin typeface="TimesNewRomanPS-BoldItalicMT"/>
              </a:rPr>
              <a:t>)</a:t>
            </a:r>
            <a:endParaRPr lang="en-US" sz="2000" b="1" i="1">
              <a:solidFill>
                <a:srgbClr val="000000"/>
              </a:solidFill>
              <a:latin typeface="TimesNewRomanPS-BoldItalicMT"/>
            </a:endParaRPr>
          </a:p>
        </p:txBody>
      </p:sp>
      <mc:AlternateContent xmlns:mc="http://schemas.openxmlformats.org/markup-compatibility/2006">
        <mc:Choice xmlns:a14="http://schemas.microsoft.com/office/drawing/2010/main" Requires="a14">
          <p:sp>
            <p:nvSpPr>
              <p:cNvPr id="17" name="Rectangle 16"/>
              <p:cNvSpPr/>
              <p:nvPr/>
            </p:nvSpPr>
            <p:spPr>
              <a:xfrm>
                <a:off x="1231070" y="1544632"/>
                <a:ext cx="9703630" cy="4632102"/>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smtClean="0">
                    <a:solidFill>
                      <a:srgbClr val="000000"/>
                    </a:solidFill>
                    <a:latin typeface="Arial" panose="020B0604020202020204" pitchFamily="34" charset="0"/>
                    <a:cs typeface="Arial" panose="020B0604020202020204" pitchFamily="34" charset="0"/>
                  </a:rPr>
                  <a:t>Minh họa Giải </a:t>
                </a:r>
                <a:r>
                  <a:rPr lang="en-US" sz="2000" b="1" i="1">
                    <a:solidFill>
                      <a:srgbClr val="000000"/>
                    </a:solidFill>
                    <a:latin typeface="Arial" panose="020B0604020202020204" pitchFamily="34" charset="0"/>
                    <a:cs typeface="Arial" panose="020B0604020202020204" pitchFamily="34" charset="0"/>
                  </a:rPr>
                  <a:t>thuật </a:t>
                </a:r>
                <a:r>
                  <a:rPr lang="en-US" sz="2000" b="1" i="1" smtClean="0">
                    <a:solidFill>
                      <a:srgbClr val="000000"/>
                    </a:solidFill>
                    <a:latin typeface="Arial" panose="020B0604020202020204" pitchFamily="34" charset="0"/>
                    <a:cs typeface="Arial" panose="020B0604020202020204" pitchFamily="34" charset="0"/>
                  </a:rPr>
                  <a:t>Hodgman</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 Xét đoạn </a:t>
                </a:r>
                <a:r>
                  <a:rPr lang="en-US" sz="2000" smtClean="0">
                    <a:solidFill>
                      <a:srgbClr val="000000"/>
                    </a:solidFill>
                    <a:latin typeface="TimesNewRomanPSMT"/>
                  </a:rPr>
                  <a:t>DA</a:t>
                </a:r>
              </a:p>
              <a:p>
                <a:pPr marL="800100" lvl="1" indent="-342900">
                  <a:lnSpc>
                    <a:spcPct val="130000"/>
                  </a:lnSpc>
                  <a:spcBef>
                    <a:spcPts val="600"/>
                  </a:spcBef>
                  <a:buFont typeface="Wingdings" panose="05000000000000000000" pitchFamily="2" charset="2"/>
                  <a:buChar char="§"/>
                </a:pPr>
                <a:r>
                  <a:rPr lang="en-US" sz="2000" smtClean="0">
                    <a:solidFill>
                      <a:srgbClr val="000000"/>
                    </a:solidFill>
                    <a:latin typeface="TimesNewRomanPSMT"/>
                  </a:rPr>
                  <a:t>Điểm </a:t>
                </a:r>
                <a:r>
                  <a:rPr lang="en-US" sz="2000">
                    <a:solidFill>
                      <a:srgbClr val="000000"/>
                    </a:solidFill>
                    <a:latin typeface="TimesNewRomanPSMT"/>
                  </a:rPr>
                  <a:t>P</a:t>
                </a:r>
                <a:r>
                  <a:rPr lang="en-US" sz="1100">
                    <a:solidFill>
                      <a:srgbClr val="000000"/>
                    </a:solidFill>
                    <a:latin typeface="TimesNewRomanPSMT"/>
                  </a:rPr>
                  <a:t>1</a:t>
                </a:r>
                <a:r>
                  <a:rPr lang="en-US" sz="2000">
                    <a:solidFill>
                      <a:srgbClr val="000000"/>
                    </a:solidFill>
                    <a:latin typeface="TimesNewRomanPSMT"/>
                  </a:rPr>
                  <a:t>: C = -(1-3)(-1-1) = -4nằm </a:t>
                </a:r>
                <a:r>
                  <a:rPr lang="en-US" sz="2000">
                    <a:solidFill>
                      <a:srgbClr val="000000"/>
                    </a:solidFill>
                    <a:latin typeface="TimesNewRomanPSMT"/>
                  </a:rPr>
                  <a:t>bên </a:t>
                </a:r>
                <a:r>
                  <a:rPr lang="en-US" sz="2000" smtClean="0">
                    <a:solidFill>
                      <a:srgbClr val="000000"/>
                    </a:solidFill>
                    <a:latin typeface="TimesNewRomanPSMT"/>
                  </a:rPr>
                  <a:t>phải</a:t>
                </a:r>
              </a:p>
              <a:p>
                <a:pPr marL="800100" lvl="1" indent="-342900">
                  <a:lnSpc>
                    <a:spcPct val="130000"/>
                  </a:lnSpc>
                  <a:spcBef>
                    <a:spcPts val="600"/>
                  </a:spcBef>
                  <a:buFont typeface="Wingdings" panose="05000000000000000000" pitchFamily="2" charset="2"/>
                  <a:buChar char="§"/>
                </a:pPr>
                <a:r>
                  <a:rPr lang="en-US" sz="2000" smtClean="0">
                    <a:solidFill>
                      <a:srgbClr val="000000"/>
                    </a:solidFill>
                    <a:latin typeface="TimesNewRomanPSMT"/>
                  </a:rPr>
                  <a:t>Điểm </a:t>
                </a:r>
                <a:r>
                  <a:rPr lang="en-US" sz="2000">
                    <a:solidFill>
                      <a:srgbClr val="000000"/>
                    </a:solidFill>
                    <a:latin typeface="TimesNewRomanPSMT"/>
                  </a:rPr>
                  <a:t>I</a:t>
                </a:r>
                <a:r>
                  <a:rPr lang="en-US" sz="1100">
                    <a:solidFill>
                      <a:srgbClr val="000000"/>
                    </a:solidFill>
                    <a:latin typeface="TimesNewRomanPSMT"/>
                  </a:rPr>
                  <a:t>2</a:t>
                </a:r>
                <a:r>
                  <a:rPr lang="en-US" sz="2000">
                    <a:solidFill>
                      <a:srgbClr val="000000"/>
                    </a:solidFill>
                    <a:latin typeface="TimesNewRomanPSMT"/>
                  </a:rPr>
                  <a:t>: C = -(1-3)(5/2-1) = 7/2nằm </a:t>
                </a:r>
                <a:r>
                  <a:rPr lang="en-US" sz="2000">
                    <a:solidFill>
                      <a:srgbClr val="000000"/>
                    </a:solidFill>
                    <a:latin typeface="TimesNewRomanPSMT"/>
                  </a:rPr>
                  <a:t>bên </a:t>
                </a:r>
                <a:r>
                  <a:rPr lang="en-US" sz="2000" smtClean="0">
                    <a:solidFill>
                      <a:srgbClr val="000000"/>
                    </a:solidFill>
                    <a:latin typeface="TimesNewRomanPSMT"/>
                  </a:rPr>
                  <a:t>trái</a:t>
                </a:r>
              </a:p>
              <a:p>
                <a:pPr marL="285750" indent="-285750">
                  <a:lnSpc>
                    <a:spcPct val="130000"/>
                  </a:lnSpc>
                  <a:spcBef>
                    <a:spcPts val="600"/>
                  </a:spcBef>
                  <a:buFont typeface="Wingdings" panose="05000000000000000000" pitchFamily="2" charset="2"/>
                  <a:buChar char="Ø"/>
                </a:pPr>
                <a:r>
                  <a:rPr lang="en-US" sz="2000" smtClean="0">
                    <a:solidFill>
                      <a:srgbClr val="000000"/>
                    </a:solidFill>
                    <a:latin typeface="TimesNewRomanPSMT"/>
                  </a:rPr>
                  <a:t>Giao </a:t>
                </a:r>
                <a:r>
                  <a:rPr lang="en-US" sz="2000">
                    <a:solidFill>
                      <a:srgbClr val="000000"/>
                    </a:solidFill>
                    <a:latin typeface="TimesNewRomanPSMT"/>
                  </a:rPr>
                  <a:t>điểm </a:t>
                </a:r>
                <a:r>
                  <a:rPr lang="en-US" sz="2000">
                    <a:solidFill>
                      <a:srgbClr val="000000"/>
                    </a:solidFill>
                    <a:latin typeface="TimesNewRomanPSMT"/>
                  </a:rPr>
                  <a:t>I</a:t>
                </a:r>
                <a:r>
                  <a:rPr lang="en-US" sz="1100">
                    <a:solidFill>
                      <a:srgbClr val="000000"/>
                    </a:solidFill>
                    <a:latin typeface="TimesNewRomanPSMT"/>
                  </a:rPr>
                  <a:t>3</a:t>
                </a:r>
                <a:r>
                  <a:rPr lang="en-US" sz="2000" smtClean="0">
                    <a:solidFill>
                      <a:srgbClr val="000000"/>
                    </a:solidFill>
                    <a:latin typeface="TimesNewRomanPSMT"/>
                  </a:rPr>
                  <a:t>:</a:t>
                </a:r>
                <a:r>
                  <a:rPr lang="en-US" sz="2000" i="0">
                    <a:solidFill>
                      <a:srgbClr val="000000"/>
                    </a:solidFill>
                    <a:effectLst/>
                    <a:latin typeface="TimesNewRomanPSMT"/>
                  </a:rPr>
                  <a:t/>
                </a:r>
                <a:br>
                  <a:rPr lang="en-US" sz="2000" i="0">
                    <a:solidFill>
                      <a:srgbClr val="000000"/>
                    </a:solidFill>
                    <a:effectLst/>
                    <a:latin typeface="TimesNewRomanPSMT"/>
                  </a:rPr>
                </a:br>
                <a:r>
                  <a:rPr lang="en-US" sz="2000" i="0" smtClean="0">
                    <a:solidFill>
                      <a:srgbClr val="000000"/>
                    </a:solidFill>
                    <a:effectLst/>
                    <a:latin typeface="TimesNewRomanPSMT"/>
                  </a:rPr>
                  <a:t> </a:t>
                </a:r>
                <a14:m>
                  <m:oMath xmlns:m="http://schemas.openxmlformats.org/officeDocument/2006/math">
                    <m:d>
                      <m:dPr>
                        <m:begChr m:val="{"/>
                        <m:endChr m:val=""/>
                        <m:ctrlPr>
                          <a:rPr lang="en-US" sz="2000" i="1" smtClean="0">
                            <a:solidFill>
                              <a:srgbClr val="000000"/>
                            </a:solidFill>
                            <a:latin typeface="Cambria Math" panose="02040503050406030204" pitchFamily="18" charset="0"/>
                          </a:rPr>
                        </m:ctrlPr>
                      </m:dPr>
                      <m:e>
                        <m:eqArr>
                          <m:eqArrPr>
                            <m:ctrlPr>
                              <a:rPr lang="en-US" sz="2000" i="1" smtClean="0">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=1</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1</m:t>
                                    </m:r>
                                  </m:sub>
                                </m:sSub>
                              </m:e>
                            </m:d>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=2+</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−1</m:t>
                                    </m:r>
                                  </m:e>
                                </m:d>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2</m:t>
                                </m:r>
                              </m:num>
                              <m:den>
                                <m:r>
                                  <a:rPr lang="en-US" sz="2000" i="1">
                                    <a:solidFill>
                                      <a:srgbClr val="000000"/>
                                    </a:solidFill>
                                    <a:latin typeface="Cambria Math" panose="02040503050406030204" pitchFamily="18" charset="0"/>
                                  </a:rPr>
                                  <m:t>7</m:t>
                                </m:r>
                              </m:den>
                            </m:f>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2</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num>
                              <m:den>
                                <m:r>
                                  <a:rPr lang="en-US" sz="2000" i="1">
                                    <a:solidFill>
                                      <a:srgbClr val="000000"/>
                                    </a:solidFill>
                                    <a:latin typeface="Cambria Math" panose="02040503050406030204" pitchFamily="18" charset="0"/>
                                  </a:rPr>
                                  <m:t>7</m:t>
                                </m:r>
                              </m:den>
                            </m:f>
                          </m:e>
                        </m:eqArr>
                      </m:e>
                    </m:d>
                  </m:oMath>
                </a14:m>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Vậy</a:t>
                </a:r>
                <a:r>
                  <a:rPr lang="en-US" sz="2000" smtClean="0">
                    <a:solidFill>
                      <a:srgbClr val="000000"/>
                    </a:solidFill>
                    <a:latin typeface="TimesNewRomanPSMT"/>
                  </a:rPr>
                  <a:t> </a:t>
                </a:r>
                <a:r>
                  <a:rPr lang="en-US" sz="2000">
                    <a:solidFill>
                      <a:srgbClr val="000000"/>
                    </a:solidFill>
                    <a:latin typeface="TimesNewRomanPSMT"/>
                  </a:rPr>
                  <a:t>I</a:t>
                </a:r>
                <a:r>
                  <a:rPr lang="en-US" sz="1100">
                    <a:solidFill>
                      <a:srgbClr val="000000"/>
                    </a:solidFill>
                    <a:latin typeface="TimesNewRomanPSMT"/>
                  </a:rPr>
                  <a:t>3</a:t>
                </a:r>
                <a:r>
                  <a:rPr lang="en-US" sz="2000">
                    <a:solidFill>
                      <a:srgbClr val="000000"/>
                    </a:solidFill>
                    <a:latin typeface="TimesNewRomanPSMT"/>
                  </a:rPr>
                  <a:t>(1, </a:t>
                </a:r>
                <a:r>
                  <a:rPr lang="en-US" sz="2000">
                    <a:solidFill>
                      <a:srgbClr val="000000"/>
                    </a:solidFill>
                    <a:latin typeface="TimesNewRomanPSMT"/>
                  </a:rPr>
                  <a:t>18/7</a:t>
                </a:r>
                <a:r>
                  <a:rPr lang="en-US" sz="2000" smtClean="0">
                    <a:solidFill>
                      <a:srgbClr val="000000"/>
                    </a:solidFill>
                    <a:latin typeface="TimesNewRomanPSMT"/>
                  </a:rPr>
                  <a:t>) </a:t>
                </a:r>
                <a:r>
                  <a:rPr lang="vi-VN" sz="2000" smtClean="0">
                    <a:solidFill>
                      <a:srgbClr val="000000"/>
                    </a:solidFill>
                    <a:latin typeface="TimesNewRomanPSMT"/>
                  </a:rPr>
                  <a:t>có P</a:t>
                </a:r>
                <a:r>
                  <a:rPr lang="vi-VN" sz="1100" smtClean="0">
                    <a:solidFill>
                      <a:srgbClr val="000000"/>
                    </a:solidFill>
                    <a:latin typeface="TimesNewRomanPSMT"/>
                  </a:rPr>
                  <a:t>1</a:t>
                </a:r>
                <a:r>
                  <a:rPr lang="vi-VN" sz="2000" smtClean="0">
                    <a:solidFill>
                      <a:srgbClr val="000000"/>
                    </a:solidFill>
                    <a:latin typeface="TimesNewRomanPSMT"/>
                  </a:rPr>
                  <a:t>I</a:t>
                </a:r>
                <a:r>
                  <a:rPr lang="vi-VN" sz="1100" smtClean="0">
                    <a:solidFill>
                      <a:srgbClr val="000000"/>
                    </a:solidFill>
                    <a:latin typeface="TimesNewRomanPSMT"/>
                  </a:rPr>
                  <a:t>2</a:t>
                </a:r>
                <a:r>
                  <a:rPr lang="en-US" sz="1100" smtClean="0">
                    <a:solidFill>
                      <a:srgbClr val="000000"/>
                    </a:solidFill>
                    <a:latin typeface="TimesNewRomanPSMT"/>
                  </a:rPr>
                  <a:t> </a:t>
                </a:r>
                <a:r>
                  <a:rPr lang="vi-VN" sz="2000" smtClean="0">
                    <a:solidFill>
                      <a:srgbClr val="000000"/>
                    </a:solidFill>
                    <a:latin typeface="TimesNewRomanPSMT"/>
                  </a:rPr>
                  <a:t>được lưu</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Tóm lại: Cắt xén đoạn P</a:t>
                </a:r>
                <a:r>
                  <a:rPr lang="vi-VN" sz="1100">
                    <a:solidFill>
                      <a:srgbClr val="000000"/>
                    </a:solidFill>
                    <a:latin typeface="TimesNewRomanPSMT"/>
                  </a:rPr>
                  <a:t>1</a:t>
                </a:r>
                <a:r>
                  <a:rPr lang="vi-VN" sz="2000">
                    <a:solidFill>
                      <a:srgbClr val="000000"/>
                    </a:solidFill>
                    <a:latin typeface="TimesNewRomanPSMT"/>
                  </a:rPr>
                  <a:t>P</a:t>
                </a:r>
                <a:r>
                  <a:rPr lang="vi-VN" sz="1100">
                    <a:solidFill>
                      <a:srgbClr val="000000"/>
                    </a:solidFill>
                    <a:latin typeface="TimesNewRomanPSMT"/>
                  </a:rPr>
                  <a:t>2 </a:t>
                </a:r>
                <a:r>
                  <a:rPr lang="vi-VN" sz="2000">
                    <a:solidFill>
                      <a:srgbClr val="000000"/>
                    </a:solidFill>
                    <a:latin typeface="TimesNewRomanPSMT"/>
                  </a:rPr>
                  <a:t>được đoạn I</a:t>
                </a:r>
                <a:r>
                  <a:rPr lang="vi-VN" sz="1100">
                    <a:solidFill>
                      <a:srgbClr val="000000"/>
                    </a:solidFill>
                    <a:latin typeface="TimesNewRomanPSMT"/>
                  </a:rPr>
                  <a:t>2</a:t>
                </a:r>
                <a:r>
                  <a:rPr lang="vi-VN" sz="2000">
                    <a:solidFill>
                      <a:srgbClr val="000000"/>
                    </a:solidFill>
                    <a:latin typeface="TimesNewRomanPSMT"/>
                  </a:rPr>
                  <a:t>I</a:t>
                </a:r>
                <a:r>
                  <a:rPr lang="vi-VN" sz="1100">
                    <a:solidFill>
                      <a:srgbClr val="000000"/>
                    </a:solidFill>
                    <a:latin typeface="TimesNewRomanPSMT"/>
                  </a:rPr>
                  <a:t>3</a:t>
                </a:r>
                <a:r>
                  <a:rPr lang="vi-VN" sz="2000">
                    <a:solidFill>
                      <a:srgbClr val="000000"/>
                    </a:solidFill>
                    <a:latin typeface="TimesNewRomanPSMT"/>
                  </a:rPr>
                  <a:t>có I</a:t>
                </a:r>
                <a:r>
                  <a:rPr lang="vi-VN" sz="1100">
                    <a:solidFill>
                      <a:srgbClr val="000000"/>
                    </a:solidFill>
                    <a:latin typeface="TimesNewRomanPSMT"/>
                  </a:rPr>
                  <a:t>2</a:t>
                </a:r>
                <a:r>
                  <a:rPr lang="vi-VN" sz="2000">
                    <a:solidFill>
                      <a:srgbClr val="000000"/>
                    </a:solidFill>
                    <a:latin typeface="TimesNewRomanPSMT"/>
                  </a:rPr>
                  <a:t>(5/2,3) và </a:t>
                </a:r>
                <a:r>
                  <a:rPr lang="vi-VN" sz="2000">
                    <a:solidFill>
                      <a:srgbClr val="000000"/>
                    </a:solidFill>
                    <a:latin typeface="TimesNewRomanPSMT"/>
                  </a:rPr>
                  <a:t>I</a:t>
                </a:r>
                <a:r>
                  <a:rPr lang="vi-VN" sz="1100">
                    <a:solidFill>
                      <a:srgbClr val="000000"/>
                    </a:solidFill>
                    <a:latin typeface="TimesNewRomanPSMT"/>
                  </a:rPr>
                  <a:t>3</a:t>
                </a:r>
                <a:r>
                  <a:rPr lang="vi-VN" sz="2000">
                    <a:solidFill>
                      <a:srgbClr val="000000"/>
                    </a:solidFill>
                    <a:latin typeface="TimesNewRomanPSMT"/>
                  </a:rPr>
                  <a:t>(1,18/7</a:t>
                </a:r>
                <a:r>
                  <a:rPr lang="vi-VN" sz="2000" smtClean="0">
                    <a:solidFill>
                      <a:srgbClr val="000000"/>
                    </a:solidFill>
                    <a:latin typeface="TimesNewRomanPSMT"/>
                  </a:rPr>
                  <a:t>)</a:t>
                </a:r>
                <a:endParaRPr lang="en-US" sz="2000" smtClean="0">
                  <a:solidFill>
                    <a:srgbClr val="000000"/>
                  </a:solidFill>
                  <a:latin typeface="Arial" panose="020B0604020202020204" pitchFamily="34" charset="0"/>
                  <a:cs typeface="Arial" panose="020B0604020202020204" pitchFamily="34"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1231070" y="1544632"/>
                <a:ext cx="9703630" cy="4632102"/>
              </a:xfrm>
              <a:prstGeom prst="rect">
                <a:avLst/>
              </a:prstGeom>
              <a:blipFill rotWithShape="0">
                <a:blip r:embed="rId2"/>
                <a:stretch>
                  <a:fillRect l="-565" b="-526"/>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3"/>
          <a:srcRect l="5206"/>
          <a:stretch/>
        </p:blipFill>
        <p:spPr>
          <a:xfrm>
            <a:off x="7271657" y="1411449"/>
            <a:ext cx="4032664" cy="2042951"/>
          </a:xfrm>
          <a:prstGeom prst="rect">
            <a:avLst/>
          </a:prstGeom>
        </p:spPr>
      </p:pic>
      <p:cxnSp>
        <p:nvCxnSpPr>
          <p:cNvPr id="6" name="Straight Connector 5"/>
          <p:cNvCxnSpPr/>
          <p:nvPr/>
        </p:nvCxnSpPr>
        <p:spPr>
          <a:xfrm flipV="1">
            <a:off x="8610600" y="2075543"/>
            <a:ext cx="852714" cy="319314"/>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796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1102406"/>
            <a:ext cx="10275129" cy="3431709"/>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4.1. Các </a:t>
            </a:r>
            <a:r>
              <a:rPr lang="en-US" sz="2000" b="1">
                <a:latin typeface="Arial" panose="020B0604020202020204" pitchFamily="34" charset="0"/>
                <a:cs typeface="Arial" panose="020B0604020202020204" pitchFamily="34" charset="0"/>
              </a:rPr>
              <a:t>hệ thống toạ độ trong đồ </a:t>
            </a:r>
            <a:r>
              <a:rPr lang="en-US" sz="2000" b="1" smtClean="0">
                <a:latin typeface="Arial" panose="020B0604020202020204" pitchFamily="34" charset="0"/>
                <a:cs typeface="Arial" panose="020B0604020202020204" pitchFamily="34" charset="0"/>
              </a:rPr>
              <a:t>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chuẩn (NDCS – Normalized Device Coordinate System)</a:t>
            </a: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Qui </a:t>
            </a:r>
            <a:r>
              <a:rPr lang="vi-VN" sz="2000">
                <a:solidFill>
                  <a:srgbClr val="000000"/>
                </a:solidFill>
                <a:latin typeface="TimesNewRomanPSMT"/>
              </a:rPr>
              <a:t>trình để chuyển đổi các đối tượng trong WCS sang NDCS được gọi là phép ánh xạ</a:t>
            </a:r>
            <a:br>
              <a:rPr lang="vi-VN" sz="2000">
                <a:solidFill>
                  <a:srgbClr val="000000"/>
                </a:solidFill>
                <a:latin typeface="TimesNewRomanPSMT"/>
              </a:rPr>
            </a:br>
            <a:r>
              <a:rPr lang="vi-VN" sz="2000">
                <a:solidFill>
                  <a:srgbClr val="000000"/>
                </a:solidFill>
                <a:latin typeface="TimesNewRomanPSMT"/>
              </a:rPr>
              <a:t>cửa sổ sang cổng xem hay phép biến đổi chuẩn hoá (Window to Viewport mapping or</a:t>
            </a:r>
            <a:br>
              <a:rPr lang="vi-VN" sz="2000">
                <a:solidFill>
                  <a:srgbClr val="000000"/>
                </a:solidFill>
                <a:latin typeface="TimesNewRomanPSMT"/>
              </a:rPr>
            </a:br>
            <a:r>
              <a:rPr lang="vi-VN" sz="2000">
                <a:solidFill>
                  <a:srgbClr val="000000"/>
                </a:solidFill>
                <a:latin typeface="TimesNewRomanPSMT"/>
              </a:rPr>
              <a:t>Normalization Transformation</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Qui </a:t>
            </a:r>
            <a:r>
              <a:rPr lang="vi-VN" sz="2000">
                <a:solidFill>
                  <a:srgbClr val="000000"/>
                </a:solidFill>
                <a:latin typeface="TimesNewRomanPSMT"/>
              </a:rPr>
              <a:t>trình có thể áp các toạ độ thiết bị hiển thị chuẩn hoá sang các thiết bị rời rạc được </a:t>
            </a:r>
            <a:r>
              <a:rPr lang="vi-VN" sz="2000" smtClean="0">
                <a:solidFill>
                  <a:srgbClr val="000000"/>
                </a:solidFill>
                <a:latin typeface="TimesNewRomanPSMT"/>
              </a:rPr>
              <a:t>gọi</a:t>
            </a:r>
            <a:r>
              <a:rPr lang="en-US" sz="2000" smtClean="0">
                <a:solidFill>
                  <a:srgbClr val="000000"/>
                </a:solidFill>
                <a:latin typeface="TimesNewRomanPSMT"/>
              </a:rPr>
              <a:t> </a:t>
            </a:r>
            <a:r>
              <a:rPr lang="vi-VN" sz="2000" smtClean="0">
                <a:solidFill>
                  <a:srgbClr val="000000"/>
                </a:solidFill>
                <a:latin typeface="TimesNewRomanPSMT"/>
              </a:rPr>
              <a:t>là </a:t>
            </a:r>
            <a:r>
              <a:rPr lang="vi-VN" sz="2000">
                <a:solidFill>
                  <a:srgbClr val="000000"/>
                </a:solidFill>
                <a:latin typeface="TimesNewRomanPSMT"/>
              </a:rPr>
              <a:t>phép biến đổi trạm làm việc (Workstation Transformation)</a:t>
            </a:r>
            <a:br>
              <a:rPr lang="vi-VN" sz="2000">
                <a:solidFill>
                  <a:srgbClr val="000000"/>
                </a:solidFill>
                <a:latin typeface="TimesNewRomanPSMT"/>
              </a:rPr>
            </a:br>
            <a:endParaRPr lang="en-US" sz="2000" dirty="0">
              <a:latin typeface="Arial" panose="020B0604020202020204" pitchFamily="34" charset="0"/>
              <a:cs typeface="Arial" panose="020B0604020202020204" pitchFamily="34" charset="0"/>
            </a:endParaRPr>
          </a:p>
        </p:txBody>
      </p:sp>
      <p:pic>
        <p:nvPicPr>
          <p:cNvPr id="2052" name="Picture 4" descr="Káº¿t quáº£ hÃ¬nh áº£nh cho Device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4254499"/>
            <a:ext cx="64865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8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ABF686F-91C6-49D1-A69F-A2D1290E7E30}"/>
                  </a:ext>
                </a:extLst>
              </p:cNvPr>
              <p:cNvSpPr txBox="1"/>
              <p:nvPr/>
            </p:nvSpPr>
            <p:spPr>
              <a:xfrm>
                <a:off x="1231070" y="1102406"/>
                <a:ext cx="10275129" cy="4096058"/>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a:t>
                </a:r>
                <a:r>
                  <a:rPr lang="en-US" sz="2000" b="1" smtClean="0">
                    <a:solidFill>
                      <a:srgbClr val="000000"/>
                    </a:solidFill>
                    <a:latin typeface="TimesNewRomanPS-BoldMT"/>
                  </a:rPr>
                  <a:t>xem</a:t>
                </a:r>
                <a:endParaRPr lang="en-US" sz="2000" smtClean="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Một </a:t>
                </a:r>
                <a:r>
                  <a:rPr lang="vi-VN" sz="2000">
                    <a:solidFill>
                      <a:srgbClr val="000000"/>
                    </a:solidFill>
                    <a:latin typeface="TimesNewRomanPSMT"/>
                  </a:rPr>
                  <a:t>cửa sổ (window) được chỉ định bởi bốn toạ độ thực (WCS): Xwmin, Xwmax,</a:t>
                </a:r>
                <a:br>
                  <a:rPr lang="vi-VN" sz="2000">
                    <a:solidFill>
                      <a:srgbClr val="000000"/>
                    </a:solidFill>
                    <a:latin typeface="TimesNewRomanPSMT"/>
                  </a:rPr>
                </a:br>
                <a:r>
                  <a:rPr lang="vi-VN" sz="2000">
                    <a:solidFill>
                      <a:srgbClr val="000000"/>
                    </a:solidFill>
                    <a:latin typeface="TimesNewRomanPSMT"/>
                  </a:rPr>
                  <a:t>Ywmin, </a:t>
                </a:r>
                <a:r>
                  <a:rPr lang="vi-VN" sz="2000" smtClean="0">
                    <a:solidFill>
                      <a:srgbClr val="000000"/>
                    </a:solidFill>
                    <a:latin typeface="TimesNewRomanPSMT"/>
                  </a:rPr>
                  <a:t>Ywmax</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cổng xem (viewport) được mô tả bởi bốn toạ độ thiết bị chuẩn hoá (NDCS): Xvmin,</a:t>
                </a:r>
                <a:br>
                  <a:rPr lang="vi-VN" sz="2000">
                    <a:solidFill>
                      <a:srgbClr val="000000"/>
                    </a:solidFill>
                    <a:latin typeface="TimesNewRomanPSMT"/>
                  </a:rPr>
                </a:br>
                <a:r>
                  <a:rPr lang="vi-VN" sz="2000">
                    <a:solidFill>
                      <a:srgbClr val="000000"/>
                    </a:solidFill>
                    <a:latin typeface="TimesNewRomanPSMT"/>
                  </a:rPr>
                  <a:t>Xvmax, Yvmin, </a:t>
                </a:r>
                <a:r>
                  <a:rPr lang="vi-VN" sz="2000" smtClean="0">
                    <a:solidFill>
                      <a:srgbClr val="000000"/>
                    </a:solidFill>
                    <a:latin typeface="TimesNewRomanPSMT"/>
                  </a:rPr>
                  <a:t>Yvmax</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Mục đích của phép ánh xạ này là chuyển đổi các toạ độ thực (Xw,Yw) của một điểm tuỳ </a:t>
                </a:r>
                <a:r>
                  <a:rPr lang="vi-VN" sz="2000" smtClean="0">
                    <a:solidFill>
                      <a:srgbClr val="000000"/>
                    </a:solidFill>
                    <a:latin typeface="TimesNewRomanPSMT"/>
                  </a:rPr>
                  <a:t>ý</a:t>
                </a:r>
                <a:r>
                  <a:rPr lang="en-US" sz="2000" smtClean="0">
                    <a:solidFill>
                      <a:srgbClr val="000000"/>
                    </a:solidFill>
                    <a:latin typeface="TimesNewRomanPSMT"/>
                  </a:rPr>
                  <a:t> </a:t>
                </a:r>
                <a:r>
                  <a:rPr lang="vi-VN" sz="2000" smtClean="0">
                    <a:solidFill>
                      <a:srgbClr val="000000"/>
                    </a:solidFill>
                    <a:latin typeface="TimesNewRomanPSMT"/>
                  </a:rPr>
                  <a:t>sang </a:t>
                </a:r>
                <a:r>
                  <a:rPr lang="vi-VN" sz="2000">
                    <a:solidFill>
                      <a:srgbClr val="000000"/>
                    </a:solidFill>
                    <a:latin typeface="TimesNewRomanPSMT"/>
                  </a:rPr>
                  <a:t>thiết bị chuẩn hoá tương ứng (Xv,Yv). Để giữ lại khoảng cách của điểm trong cổng </a:t>
                </a:r>
                <a:r>
                  <a:rPr lang="vi-VN" sz="2000" smtClean="0">
                    <a:solidFill>
                      <a:srgbClr val="000000"/>
                    </a:solidFill>
                    <a:latin typeface="TimesNewRomanPSMT"/>
                  </a:rPr>
                  <a:t>xem</a:t>
                </a:r>
                <a:r>
                  <a:rPr lang="en-US" sz="2000" smtClean="0">
                    <a:solidFill>
                      <a:srgbClr val="000000"/>
                    </a:solidFill>
                    <a:latin typeface="TimesNewRomanPSMT"/>
                  </a:rPr>
                  <a:t> </a:t>
                </a:r>
                <a:r>
                  <a:rPr lang="vi-VN" sz="2000" smtClean="0">
                    <a:solidFill>
                      <a:srgbClr val="000000"/>
                    </a:solidFill>
                    <a:latin typeface="TimesNewRomanPSMT"/>
                  </a:rPr>
                  <a:t>bằng </a:t>
                </a:r>
                <a:r>
                  <a:rPr lang="vi-VN" sz="2000">
                    <a:solidFill>
                      <a:srgbClr val="000000"/>
                    </a:solidFill>
                    <a:latin typeface="TimesNewRomanPSMT"/>
                  </a:rPr>
                  <a:t>với khoảng cách của điểm trong cửa sổ, với yêu cầu</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cs typeface="Arial" panose="020B0604020202020204" pitchFamily="34" charset="0"/>
                              </a:rPr>
                              <m:t>𝑚𝑎𝑥</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den>
                    </m:f>
                  </m:oMath>
                </a14:m>
                <a:r>
                  <a:rPr lang="en-US" sz="2000" dirty="0" smtClean="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den>
                    </m:f>
                  </m:oMath>
                </a14:m>
                <a:r>
                  <a:rPr lang="en-US" sz="2000" dirty="0" smtClean="0">
                    <a:latin typeface="Arial" panose="020B0604020202020204" pitchFamily="34"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4096058"/>
              </a:xfrm>
              <a:prstGeom prst="rect">
                <a:avLst/>
              </a:prstGeom>
              <a:blipFill rotWithShape="0">
                <a:blip r:embed="rId2"/>
                <a:stretch>
                  <a:fillRect l="-1543" t="-595" r="-1306" b="-595"/>
                </a:stretch>
              </a:blipFill>
            </p:spPr>
            <p:txBody>
              <a:bodyPr/>
              <a:lstStyle/>
              <a:p>
                <a:r>
                  <a:rPr lang="en-US">
                    <a:noFill/>
                  </a:rPr>
                  <a:t> </a:t>
                </a:r>
              </a:p>
            </p:txBody>
          </p:sp>
        </mc:Fallback>
      </mc:AlternateContent>
    </p:spTree>
    <p:extLst>
      <p:ext uri="{BB962C8B-B14F-4D97-AF65-F5344CB8AC3E}">
        <p14:creationId xmlns:p14="http://schemas.microsoft.com/office/powerpoint/2010/main" val="285370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1102406"/>
            <a:ext cx="10275129" cy="358496"/>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a:t>
            </a:r>
            <a:r>
              <a:rPr lang="en-US" sz="2000" b="1" smtClean="0">
                <a:solidFill>
                  <a:srgbClr val="000000"/>
                </a:solidFill>
                <a:latin typeface="TimesNewRomanPS-BoldMT"/>
              </a:rPr>
              <a:t>xem</a:t>
            </a:r>
            <a:endParaRPr lang="en-US" sz="2000" smtClean="0">
              <a:solidFill>
                <a:srgbClr val="000000"/>
              </a:solidFill>
              <a:latin typeface="TimesNewRomanPS-BoldMT"/>
            </a:endParaRPr>
          </a:p>
        </p:txBody>
      </p:sp>
      <p:pic>
        <p:nvPicPr>
          <p:cNvPr id="5" name="Picture 4"/>
          <p:cNvPicPr>
            <a:picLocks noChangeAspect="1"/>
          </p:cNvPicPr>
          <p:nvPr/>
        </p:nvPicPr>
        <p:blipFill>
          <a:blip r:embed="rId2"/>
          <a:stretch>
            <a:fillRect/>
          </a:stretch>
        </p:blipFill>
        <p:spPr>
          <a:xfrm>
            <a:off x="1231070" y="1665287"/>
            <a:ext cx="4800687" cy="2868613"/>
          </a:xfrm>
          <a:prstGeom prst="rect">
            <a:avLst/>
          </a:prstGeom>
        </p:spPr>
      </p:pic>
      <p:pic>
        <p:nvPicPr>
          <p:cNvPr id="6" name="Picture 5"/>
          <p:cNvPicPr>
            <a:picLocks noChangeAspect="1"/>
          </p:cNvPicPr>
          <p:nvPr/>
        </p:nvPicPr>
        <p:blipFill>
          <a:blip r:embed="rId3"/>
          <a:stretch>
            <a:fillRect/>
          </a:stretch>
        </p:blipFill>
        <p:spPr>
          <a:xfrm>
            <a:off x="6235700" y="1665287"/>
            <a:ext cx="4229100" cy="2864390"/>
          </a:xfrm>
          <a:prstGeom prst="rect">
            <a:avLst/>
          </a:prstGeom>
        </p:spPr>
      </p:pic>
      <p:sp>
        <p:nvSpPr>
          <p:cNvPr id="8" name="Rectangle 7"/>
          <p:cNvSpPr/>
          <p:nvPr/>
        </p:nvSpPr>
        <p:spPr>
          <a:xfrm>
            <a:off x="2202663" y="4891127"/>
            <a:ext cx="2857500" cy="369332"/>
          </a:xfrm>
          <a:prstGeom prst="rect">
            <a:avLst/>
          </a:prstGeom>
        </p:spPr>
        <p:txBody>
          <a:bodyPr wrap="square">
            <a:spAutoFit/>
          </a:bodyPr>
          <a:lstStyle/>
          <a:p>
            <a:r>
              <a:rPr lang="vi-VN" b="1" i="1">
                <a:solidFill>
                  <a:srgbClr val="000000"/>
                </a:solidFill>
                <a:latin typeface="TimesNewRomanPS-BoldMT"/>
              </a:rPr>
              <a:t>Đối tượng trong cửa </a:t>
            </a:r>
            <a:r>
              <a:rPr lang="vi-VN" b="1" i="1" smtClean="0">
                <a:solidFill>
                  <a:srgbClr val="000000"/>
                </a:solidFill>
                <a:latin typeface="TimesNewRomanPS-BoldMT"/>
              </a:rPr>
              <a:t>sổ</a:t>
            </a:r>
            <a:endParaRPr lang="en-US" i="1"/>
          </a:p>
        </p:txBody>
      </p:sp>
      <p:sp>
        <p:nvSpPr>
          <p:cNvPr id="12" name="Rectangle 11"/>
          <p:cNvSpPr/>
          <p:nvPr/>
        </p:nvSpPr>
        <p:spPr>
          <a:xfrm>
            <a:off x="6921500" y="4891127"/>
            <a:ext cx="2857500" cy="369332"/>
          </a:xfrm>
          <a:prstGeom prst="rect">
            <a:avLst/>
          </a:prstGeom>
        </p:spPr>
        <p:txBody>
          <a:bodyPr wrap="square">
            <a:spAutoFit/>
          </a:bodyPr>
          <a:lstStyle/>
          <a:p>
            <a:r>
              <a:rPr lang="vi-VN" b="1" i="1">
                <a:solidFill>
                  <a:srgbClr val="000000"/>
                </a:solidFill>
                <a:latin typeface="TimesNewRomanPS-BoldMT"/>
              </a:rPr>
              <a:t>Đối tượng </a:t>
            </a:r>
            <a:r>
              <a:rPr lang="en-US" b="1" i="1" smtClean="0">
                <a:solidFill>
                  <a:srgbClr val="000000"/>
                </a:solidFill>
                <a:latin typeface="TimesNewRomanPS-BoldMT"/>
              </a:rPr>
              <a:t>tại cổng xem</a:t>
            </a:r>
            <a:endParaRPr lang="en-US" i="1"/>
          </a:p>
        </p:txBody>
      </p:sp>
    </p:spTree>
    <p:extLst>
      <p:ext uri="{BB962C8B-B14F-4D97-AF65-F5344CB8AC3E}">
        <p14:creationId xmlns:p14="http://schemas.microsoft.com/office/powerpoint/2010/main" val="224510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ABF686F-91C6-49D1-A69F-A2D1290E7E30}"/>
                  </a:ext>
                </a:extLst>
              </p:cNvPr>
              <p:cNvSpPr txBox="1"/>
              <p:nvPr/>
            </p:nvSpPr>
            <p:spPr>
              <a:xfrm>
                <a:off x="1231070" y="1102406"/>
                <a:ext cx="10275129" cy="5492850"/>
              </a:xfrm>
              <a:prstGeom prst="rect">
                <a:avLst/>
              </a:prstGeom>
              <a:noFill/>
            </p:spPr>
            <p:txBody>
              <a:bodyPr wrap="square" lIns="0" tIns="0" rIns="0" bIns="0" rtlCol="0">
                <a:spAutoFit/>
              </a:bodyPr>
              <a:lstStyle/>
              <a:p>
                <a:pPr algn="just">
                  <a:lnSpc>
                    <a:spcPct val="130000"/>
                  </a:lnSpc>
                  <a:spcBef>
                    <a:spcPts val="600"/>
                  </a:spcBef>
                </a:pPr>
                <a:r>
                  <a:rPr lang="en-US" sz="2000" b="1" smtClean="0">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a:t>
                </a:r>
                <a:r>
                  <a:rPr lang="en-US" sz="2000" b="1" smtClean="0">
                    <a:solidFill>
                      <a:srgbClr val="000000"/>
                    </a:solidFill>
                    <a:latin typeface="TimesNewRomanPS-BoldMT"/>
                  </a:rPr>
                  <a:t>xem</a:t>
                </a:r>
                <a:endParaRPr lang="en-US" sz="2000" smtClean="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Ta </a:t>
                </a:r>
                <a:r>
                  <a:rPr lang="en-US" sz="2000" smtClean="0">
                    <a:solidFill>
                      <a:srgbClr val="000000"/>
                    </a:solidFill>
                    <a:latin typeface="TimesNewRomanPSMT"/>
                  </a:rPr>
                  <a:t>có:</a:t>
                </a:r>
                <a:endParaRPr lang="en-US" sz="2000" i="1" smtClean="0">
                  <a:latin typeface="Cambria Math" panose="02040503050406030204" pitchFamily="18"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e>
                    </m:d>
                    <m:d>
                      <m:dPr>
                        <m:ctrlPr>
                          <a:rPr lang="en-US" sz="2000" b="0" i="1" smtClean="0">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e>
                    </m:d>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r>
                          <a:rPr lang="en-US" sz="2000" i="1">
                            <a:latin typeface="Cambria Math" panose="02040503050406030204" pitchFamily="18" charset="0"/>
                            <a:cs typeface="Arial" panose="020B0604020202020204" pitchFamily="34" charset="0"/>
                          </a:rPr>
                          <m:t>𝑚</m:t>
                        </m:r>
                        <m:r>
                          <a:rPr lang="en-US" sz="2000" b="0" i="1" smtClean="0">
                            <a:latin typeface="Cambria Math" panose="02040503050406030204" pitchFamily="18" charset="0"/>
                            <a:cs typeface="Arial" panose="020B0604020202020204" pitchFamily="34" charset="0"/>
                          </a:rPr>
                          <m:t>𝑎𝑥</m:t>
                        </m:r>
                      </m:sub>
                    </m:sSub>
                  </m:oMath>
                </a14:m>
                <a:endParaRPr lang="en-US" sz="2000" smtClean="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r>
                      <a:rPr lang="en-US" sz="2000" b="0" i="1" smtClean="0">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e>
                    </m:d>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endParaRPr lang="en-US" sz="200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Ta có tám giá trị ở trên để xác định cửa sổ và cổng xem đều là hằng số. Vậy chúng ta </a:t>
                </a:r>
                <a:r>
                  <a:rPr lang="vi-VN" sz="2000" smtClean="0">
                    <a:solidFill>
                      <a:srgbClr val="000000"/>
                    </a:solidFill>
                    <a:latin typeface="TimesNewRomanPSMT"/>
                  </a:rPr>
                  <a:t>hoàn</a:t>
                </a:r>
                <a:r>
                  <a:rPr lang="en-US" sz="2000" smtClean="0">
                    <a:solidFill>
                      <a:srgbClr val="000000"/>
                    </a:solidFill>
                    <a:latin typeface="TimesNewRomanPSMT"/>
                  </a:rPr>
                  <a:t> </a:t>
                </a:r>
                <a:r>
                  <a:rPr lang="vi-VN" sz="2000" smtClean="0">
                    <a:solidFill>
                      <a:srgbClr val="000000"/>
                    </a:solidFill>
                    <a:latin typeface="TimesNewRomanPSMT"/>
                  </a:rPr>
                  <a:t>toàn </a:t>
                </a:r>
                <a:r>
                  <a:rPr lang="vi-VN" sz="2000">
                    <a:solidFill>
                      <a:srgbClr val="000000"/>
                    </a:solidFill>
                    <a:latin typeface="TimesNewRomanPSMT"/>
                  </a:rPr>
                  <a:t>tính được (Xv,Yv) từ (Xw, Yw) qua phép biến đổi</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a:t>
                </a:r>
                <a:r>
                  <a:rPr lang="vi-VN" sz="2000">
                    <a:solidFill>
                      <a:srgbClr val="000000"/>
                    </a:solidFill>
                    <a:latin typeface="TimesNewRomanPSMT"/>
                  </a:rPr>
                  <a:t>XvYv1] = [XwYw 1]. [T</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smtClean="0">
                    <a:solidFill>
                      <a:srgbClr val="000000"/>
                    </a:solidFill>
                    <a:latin typeface="TimesNewRomanPSMT"/>
                  </a:rPr>
                  <a:t>[</a:t>
                </a:r>
                <a:r>
                  <a:rPr lang="vi-VN" sz="2000">
                    <a:solidFill>
                      <a:srgbClr val="000000"/>
                    </a:solidFill>
                    <a:latin typeface="TimesNewRomanPSMT"/>
                  </a:rPr>
                  <a:t>T] = [T</a:t>
                </a:r>
                <a:r>
                  <a:rPr lang="vi-VN" sz="1100">
                    <a:solidFill>
                      <a:srgbClr val="000000"/>
                    </a:solidFill>
                    <a:latin typeface="TimesNewRomanPSMT"/>
                  </a:rPr>
                  <a:t>tt-</a:t>
                </a:r>
                <a:r>
                  <a:rPr lang="vi-VN" sz="2000">
                    <a:solidFill>
                      <a:srgbClr val="000000"/>
                    </a:solidFill>
                    <a:latin typeface="TimesNewRomanPSMT"/>
                  </a:rPr>
                  <a:t>]. [T</a:t>
                </a:r>
                <a:r>
                  <a:rPr lang="vi-VN" sz="1100">
                    <a:solidFill>
                      <a:srgbClr val="000000"/>
                    </a:solidFill>
                    <a:latin typeface="TimesNewRomanPSMT"/>
                  </a:rPr>
                  <a:t>s</a:t>
                </a:r>
                <a:r>
                  <a:rPr lang="vi-VN" sz="2000">
                    <a:solidFill>
                      <a:srgbClr val="000000"/>
                    </a:solidFill>
                    <a:latin typeface="TimesNewRomanPSMT"/>
                  </a:rPr>
                  <a:t>] . [T</a:t>
                </a:r>
                <a:r>
                  <a:rPr lang="vi-VN" sz="1100">
                    <a:solidFill>
                      <a:srgbClr val="000000"/>
                    </a:solidFill>
                    <a:latin typeface="TimesNewRomanPSMT"/>
                  </a:rPr>
                  <a:t>tt</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Ma trận tịnh tiến theo </a:t>
                </a:r>
                <a:r>
                  <a:rPr lang="en-US" sz="2000" smtClean="0">
                    <a:solidFill>
                      <a:srgbClr val="000000"/>
                    </a:solidFill>
                    <a:latin typeface="TimesNewRomanPSMT"/>
                  </a:rPr>
                  <a:t>window:</a:t>
                </a:r>
                <a:r>
                  <a:rPr lang="en-US" sz="200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𝑇</m:t>
                            </m:r>
                          </m:e>
                          <m:sub>
                            <m:r>
                              <a:rPr lang="en-US" sz="2000" b="0" i="1" smtClean="0">
                                <a:latin typeface="Cambria Math" panose="02040503050406030204" pitchFamily="18" charset="0"/>
                                <a:cs typeface="Arial" panose="020B0604020202020204" pitchFamily="34" charset="0"/>
                              </a:rPr>
                              <m:t>𝑡𝑡</m:t>
                            </m:r>
                          </m:sub>
                        </m:sSub>
                      </m:e>
                    </m:d>
                    <m:r>
                      <a:rPr lang="en-US" sz="2000" b="0" i="1" smtClean="0">
                        <a:latin typeface="Cambria Math" panose="02040503050406030204" pitchFamily="18" charset="0"/>
                        <a:cs typeface="Arial" panose="020B0604020202020204" pitchFamily="34" charset="0"/>
                      </a:rPr>
                      <m:t>=</m:t>
                    </m:r>
                    <m:d>
                      <m:dPr>
                        <m:begChr m:val="["/>
                        <m:endChr m:val="]"/>
                        <m:ctrlPr>
                          <a:rPr lang="en-US" sz="2000" b="0" i="1" smtClean="0">
                            <a:latin typeface="Cambria Math" panose="02040503050406030204" pitchFamily="18" charset="0"/>
                            <a:cs typeface="Arial" panose="020B0604020202020204" pitchFamily="34" charset="0"/>
                          </a:rPr>
                        </m:ctrlPr>
                      </m:dPr>
                      <m:e>
                        <m:m>
                          <m:mPr>
                            <m:mcs>
                              <m:mc>
                                <m:mcPr>
                                  <m:count m:val="3"/>
                                  <m:mcJc m:val="center"/>
                                </m:mcPr>
                              </m:mc>
                            </m:mcs>
                            <m:ctrlPr>
                              <a:rPr lang="en-US" sz="2000" i="1">
                                <a:latin typeface="Cambria Math" panose="02040503050406030204" pitchFamily="18" charset="0"/>
                                <a:cs typeface="Arial" panose="020B0604020202020204" pitchFamily="34" charset="0"/>
                              </a:rPr>
                            </m:ctrlPr>
                          </m:mPr>
                          <m:mr>
                            <m:e>
                              <m:r>
                                <m:rPr>
                                  <m:brk m:alnAt="7"/>
                                </m:rPr>
                                <a:rPr lang="en-US" sz="2000" b="0" i="1" smtClean="0">
                                  <a:latin typeface="Cambria Math" panose="02040503050406030204" pitchFamily="18" charset="0"/>
                                  <a:cs typeface="Arial" panose="020B0604020202020204" pitchFamily="34" charset="0"/>
                                </a:rPr>
                                <m:t>1</m:t>
                              </m:r>
                            </m:e>
                            <m:e>
                              <m:r>
                                <a:rPr lang="en-US" sz="2000" b="0" i="1" smtClean="0">
                                  <a:latin typeface="Cambria Math" panose="02040503050406030204" pitchFamily="18" charset="0"/>
                                  <a:cs typeface="Arial" panose="020B0604020202020204" pitchFamily="34" charset="0"/>
                                </a:rPr>
                                <m:t>0</m:t>
                              </m:r>
                            </m:e>
                            <m:e>
                              <m:r>
                                <a:rPr lang="en-US" sz="2000" b="0" i="1" smtClean="0">
                                  <a:latin typeface="Cambria Math" panose="02040503050406030204" pitchFamily="18" charset="0"/>
                                  <a:cs typeface="Arial" panose="020B0604020202020204" pitchFamily="34" charset="0"/>
                                </a:rPr>
                                <m:t>0</m:t>
                              </m:r>
                            </m:e>
                          </m:mr>
                          <m:mr>
                            <m:e>
                              <m:r>
                                <a:rPr lang="en-US" sz="2000" b="0" i="1" smtClean="0">
                                  <a:latin typeface="Cambria Math" panose="02040503050406030204" pitchFamily="18" charset="0"/>
                                  <a:cs typeface="Arial" panose="020B0604020202020204" pitchFamily="34" charset="0"/>
                                </a:rPr>
                                <m:t>0</m:t>
                              </m:r>
                            </m:e>
                            <m:e>
                              <m:r>
                                <a:rPr lang="en-US" sz="2000" b="0" i="1" smtClean="0">
                                  <a:latin typeface="Cambria Math" panose="02040503050406030204" pitchFamily="18" charset="0"/>
                                  <a:cs typeface="Arial" panose="020B0604020202020204" pitchFamily="34" charset="0"/>
                                </a:rPr>
                                <m:t>1</m:t>
                              </m:r>
                            </m:e>
                            <m:e>
                              <m:r>
                                <a:rPr lang="en-US" sz="2000" b="0" i="1" smtClean="0">
                                  <a:latin typeface="Cambria Math" panose="02040503050406030204" pitchFamily="18" charset="0"/>
                                  <a:cs typeface="Arial" panose="020B0604020202020204" pitchFamily="34" charset="0"/>
                                </a:rPr>
                                <m:t>0</m:t>
                              </m:r>
                            </m:e>
                          </m:mr>
                          <m:mr>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e>
                            <m:e>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e>
                            <m:e>
                              <m:r>
                                <a:rPr lang="en-US" sz="2000" b="0" i="1" smtClean="0">
                                  <a:latin typeface="Cambria Math" panose="02040503050406030204" pitchFamily="18" charset="0"/>
                                  <a:cs typeface="Arial" panose="020B0604020202020204" pitchFamily="34" charset="0"/>
                                </a:rPr>
                                <m:t>1</m:t>
                              </m:r>
                            </m:e>
                          </m:mr>
                        </m:m>
                      </m:e>
                    </m:d>
                  </m:oMath>
                </a14:m>
                <a:endParaRPr lang="en-US" sz="2000" smtClean="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5492850"/>
              </a:xfrm>
              <a:prstGeom prst="rect">
                <a:avLst/>
              </a:prstGeom>
              <a:blipFill rotWithShape="0">
                <a:blip r:embed="rId2"/>
                <a:stretch>
                  <a:fillRect l="-1543" t="-444"/>
                </a:stretch>
              </a:blipFill>
            </p:spPr>
            <p:txBody>
              <a:bodyPr/>
              <a:lstStyle/>
              <a:p>
                <a:r>
                  <a:rPr lang="en-US">
                    <a:noFill/>
                  </a:rPr>
                  <a:t> </a:t>
                </a:r>
              </a:p>
            </p:txBody>
          </p:sp>
        </mc:Fallback>
      </mc:AlternateContent>
    </p:spTree>
    <p:extLst>
      <p:ext uri="{BB962C8B-B14F-4D97-AF65-F5344CB8AC3E}">
        <p14:creationId xmlns:p14="http://schemas.microsoft.com/office/powerpoint/2010/main" val="184903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a:t>
            </a:r>
            <a:r>
              <a:rPr lang="en-US" sz="3200" b="1" smtClean="0">
                <a:latin typeface="Arial" panose="020B0604020202020204" pitchFamily="34" charset="0"/>
                <a:cs typeface="Arial" panose="020B0604020202020204" pitchFamily="34" charset="0"/>
              </a:rPr>
              <a:t>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ABF686F-91C6-49D1-A69F-A2D1290E7E30}"/>
                  </a:ext>
                </a:extLst>
              </p:cNvPr>
              <p:cNvSpPr txBox="1"/>
              <p:nvPr/>
            </p:nvSpPr>
            <p:spPr>
              <a:xfrm>
                <a:off x="1231070" y="1102406"/>
                <a:ext cx="10275129" cy="5875006"/>
              </a:xfrm>
              <a:prstGeom prst="rect">
                <a:avLst/>
              </a:prstGeom>
              <a:noFill/>
            </p:spPr>
            <p:txBody>
              <a:bodyPr wrap="square" lIns="0" tIns="0" rIns="0" bIns="0" rtlCol="0">
                <a:spAutoFit/>
              </a:bodyPr>
              <a:lstStyle/>
              <a:p>
                <a:pPr algn="just">
                  <a:lnSpc>
                    <a:spcPct val="120000"/>
                  </a:lnSpc>
                  <a:spcBef>
                    <a:spcPts val="600"/>
                  </a:spcBef>
                </a:pPr>
                <a:r>
                  <a:rPr lang="en-US" sz="2000" b="1" smtClean="0">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a:t>
                </a:r>
                <a:r>
                  <a:rPr lang="en-US" sz="2000" b="1" smtClean="0">
                    <a:solidFill>
                      <a:srgbClr val="000000"/>
                    </a:solidFill>
                    <a:latin typeface="TimesNewRomanPS-BoldMT"/>
                  </a:rPr>
                  <a:t>xem</a:t>
                </a:r>
                <a:endParaRPr lang="en-US" sz="2000" smtClean="0">
                  <a:solidFill>
                    <a:srgbClr val="000000"/>
                  </a:solidFill>
                  <a:latin typeface="TimesNewRomanPS-Bold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Ma trận chuyển đổi tỷ lệ window vào viewport là</a:t>
                </a:r>
                <a:r>
                  <a:rPr lang="en-US" sz="2000" smtClean="0">
                    <a:solidFill>
                      <a:srgbClr val="000000"/>
                    </a:solidFill>
                    <a:latin typeface="TimesNewRomanPSMT"/>
                  </a:rPr>
                  <a:t>:</a:t>
                </a:r>
                <a:r>
                  <a:rPr lang="en-US" sz="2000">
                    <a:solidFill>
                      <a:srgbClr val="000000"/>
                    </a:solidFill>
                    <a:latin typeface="TimesNewRomanPSMT"/>
                  </a:rPr>
                  <a:t/>
                </a:r>
                <a:br>
                  <a:rPr lang="en-US" sz="2000">
                    <a:solidFill>
                      <a:srgbClr val="000000"/>
                    </a:solidFill>
                    <a:latin typeface="TimesNewRomanPSMT"/>
                  </a:rPr>
                </a:br>
                <a:r>
                  <a:rPr lang="en-US" sz="2000" smtClean="0">
                    <a:solidFill>
                      <a:srgbClr val="000000"/>
                    </a:solidFill>
                    <a:latin typeface="TimesNewRomanPSMT"/>
                  </a:rPr>
                  <a:t>Ma </a:t>
                </a:r>
                <a:r>
                  <a:rPr lang="en-US" sz="2000">
                    <a:solidFill>
                      <a:srgbClr val="000000"/>
                    </a:solidFill>
                    <a:latin typeface="TimesNewRomanPSMT"/>
                  </a:rPr>
                  <a:t>trận tịnh tiến theo </a:t>
                </a:r>
                <a:r>
                  <a:rPr lang="en-US" sz="2000" smtClean="0">
                    <a:solidFill>
                      <a:srgbClr val="000000"/>
                    </a:solidFill>
                    <a:latin typeface="TimesNewRomanPSMT"/>
                  </a:rPr>
                  <a:t>window:</a:t>
                </a:r>
                <a:r>
                  <a:rPr lang="en-US" sz="200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𝑇</m:t>
                            </m:r>
                          </m:e>
                          <m:sub>
                            <m:r>
                              <a:rPr lang="en-US" sz="2000" b="0" i="1" smtClean="0">
                                <a:latin typeface="Cambria Math" panose="02040503050406030204" pitchFamily="18" charset="0"/>
                                <a:cs typeface="Arial" panose="020B0604020202020204" pitchFamily="34" charset="0"/>
                              </a:rPr>
                              <m:t>𝑠</m:t>
                            </m:r>
                          </m:sub>
                        </m:sSub>
                      </m:e>
                    </m:d>
                    <m:r>
                      <a:rPr lang="en-US" sz="2000" b="0" i="1" smtClean="0">
                        <a:latin typeface="Cambria Math" panose="02040503050406030204" pitchFamily="18" charset="0"/>
                        <a:cs typeface="Arial" panose="020B0604020202020204" pitchFamily="34" charset="0"/>
                      </a:rPr>
                      <m:t>=</m:t>
                    </m:r>
                    <m:d>
                      <m:dPr>
                        <m:begChr m:val="["/>
                        <m:endChr m:val="]"/>
                        <m:ctrlPr>
                          <a:rPr lang="en-US" sz="2000" b="0" i="1" smtClean="0">
                            <a:latin typeface="Cambria Math" panose="02040503050406030204" pitchFamily="18" charset="0"/>
                            <a:cs typeface="Arial" panose="020B0604020202020204" pitchFamily="34" charset="0"/>
                          </a:rPr>
                        </m:ctrlPr>
                      </m:dPr>
                      <m:e>
                        <m:m>
                          <m:mPr>
                            <m:mcs>
                              <m:mc>
                                <m:mcPr>
                                  <m:count m:val="3"/>
                                  <m:mcJc m:val="center"/>
                                </m:mcPr>
                              </m:mc>
                            </m:mcs>
                            <m:ctrlPr>
                              <a:rPr lang="en-US" sz="2000" i="1">
                                <a:latin typeface="Cambria Math" panose="02040503050406030204" pitchFamily="18" charset="0"/>
                                <a:cs typeface="Arial" panose="020B0604020202020204" pitchFamily="34" charset="0"/>
                              </a:rPr>
                            </m:ctrlPr>
                          </m:mPr>
                          <m:mr>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r>
                                        <a:rPr lang="en-US" sz="2000" b="0" i="1" smtClean="0">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e>
                            <m:e>
                              <m:r>
                                <a:rPr lang="en-US" sz="2000" b="0" i="1" smtClean="0">
                                  <a:latin typeface="Cambria Math" panose="02040503050406030204" pitchFamily="18" charset="0"/>
                                  <a:cs typeface="Arial" panose="020B0604020202020204" pitchFamily="34" charset="0"/>
                                </a:rPr>
                                <m:t>0</m:t>
                              </m:r>
                            </m:e>
                            <m:e>
                              <m:r>
                                <a:rPr lang="en-US" sz="2000" b="0" i="1" smtClean="0">
                                  <a:latin typeface="Cambria Math" panose="02040503050406030204" pitchFamily="18" charset="0"/>
                                  <a:cs typeface="Arial" panose="020B0604020202020204" pitchFamily="34" charset="0"/>
                                </a:rPr>
                                <m:t>0</m:t>
                              </m:r>
                            </m:e>
                          </m:mr>
                          <m:mr>
                            <m:e>
                              <m:r>
                                <a:rPr lang="en-US" sz="2000" b="0" i="1" smtClean="0">
                                  <a:latin typeface="Cambria Math" panose="02040503050406030204" pitchFamily="18" charset="0"/>
                                  <a:cs typeface="Arial" panose="020B0604020202020204" pitchFamily="34" charset="0"/>
                                </a:rPr>
                                <m:t>0</m:t>
                              </m:r>
                            </m:e>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e>
                            <m:e>
                              <m:r>
                                <a:rPr lang="en-US" sz="2000" b="0" i="1" smtClean="0">
                                  <a:latin typeface="Cambria Math" panose="02040503050406030204" pitchFamily="18" charset="0"/>
                                  <a:cs typeface="Arial" panose="020B0604020202020204" pitchFamily="34" charset="0"/>
                                </a:rPr>
                                <m:t>0</m:t>
                              </m:r>
                            </m:e>
                          </m:mr>
                          <m:mr>
                            <m:e>
                              <m:r>
                                <a:rPr lang="en-US" sz="2000" b="0" i="1" smtClean="0">
                                  <a:latin typeface="Cambria Math" panose="02040503050406030204" pitchFamily="18" charset="0"/>
                                  <a:cs typeface="Arial" panose="020B0604020202020204" pitchFamily="34" charset="0"/>
                                </a:rPr>
                                <m:t>0</m:t>
                              </m:r>
                            </m:e>
                            <m:e>
                              <m:r>
                                <a:rPr lang="en-US" sz="2000" i="1" smtClean="0">
                                  <a:latin typeface="Cambria Math" panose="02040503050406030204" pitchFamily="18" charset="0"/>
                                  <a:cs typeface="Arial" panose="020B0604020202020204" pitchFamily="34" charset="0"/>
                                </a:rPr>
                                <m:t>0</m:t>
                              </m:r>
                            </m:e>
                            <m:e>
                              <m:r>
                                <a:rPr lang="en-US" sz="2000" b="0" i="1" smtClean="0">
                                  <a:latin typeface="Cambria Math" panose="02040503050406030204" pitchFamily="18" charset="0"/>
                                  <a:cs typeface="Arial" panose="020B0604020202020204" pitchFamily="34" charset="0"/>
                                </a:rPr>
                                <m:t>1</m:t>
                              </m:r>
                            </m:e>
                          </m:mr>
                        </m:m>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Ma trận tịnh tiến theo toạ độ </a:t>
                </a:r>
                <a:r>
                  <a:rPr lang="en-US" sz="2000" smtClean="0">
                    <a:solidFill>
                      <a:srgbClr val="000000"/>
                    </a:solidFill>
                    <a:latin typeface="TimesNewRomanPSMT"/>
                  </a:rPr>
                  <a:t>viewport:</a:t>
                </a:r>
                <a14:m>
                  <m:oMath xmlns:m="http://schemas.openxmlformats.org/officeDocument/2006/math">
                    <m:r>
                      <a:rPr lang="en-US" sz="2000" b="0" i="0" smtClean="0">
                        <a:latin typeface="Cambria Math" panose="02040503050406030204" pitchFamily="18" charset="0"/>
                        <a:cs typeface="Arial" panose="020B0604020202020204" pitchFamily="34" charset="0"/>
                      </a:rPr>
                      <m:t> </m:t>
                    </m:r>
                    <m:d>
                      <m:dPr>
                        <m:begChr m:val="["/>
                        <m:endChr m:val="]"/>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𝑇</m:t>
                            </m:r>
                          </m:e>
                          <m:sub>
                            <m:r>
                              <a:rPr lang="en-US" sz="2000" i="1">
                                <a:latin typeface="Cambria Math" panose="02040503050406030204" pitchFamily="18" charset="0"/>
                                <a:cs typeface="Arial" panose="020B0604020202020204" pitchFamily="34" charset="0"/>
                              </a:rPr>
                              <m:t>𝑡𝑡</m:t>
                            </m:r>
                          </m:sub>
                        </m:sSub>
                      </m:e>
                    </m:d>
                    <m:r>
                      <a:rPr lang="en-US" sz="2000" i="1">
                        <a:latin typeface="Cambria Math" panose="02040503050406030204" pitchFamily="18" charset="0"/>
                        <a:cs typeface="Arial" panose="020B0604020202020204" pitchFamily="34" charset="0"/>
                      </a:rPr>
                      <m:t>=</m:t>
                    </m:r>
                    <m:d>
                      <m:dPr>
                        <m:begChr m:val="["/>
                        <m:endChr m:val="]"/>
                        <m:ctrlPr>
                          <a:rPr lang="en-US" sz="2000" i="1">
                            <a:latin typeface="Cambria Math" panose="02040503050406030204" pitchFamily="18" charset="0"/>
                            <a:cs typeface="Arial" panose="020B0604020202020204" pitchFamily="34" charset="0"/>
                          </a:rPr>
                        </m:ctrlPr>
                      </m:dPr>
                      <m:e>
                        <m:m>
                          <m:mPr>
                            <m:mcs>
                              <m:mc>
                                <m:mcPr>
                                  <m:count m:val="3"/>
                                  <m:mcJc m:val="center"/>
                                </m:mcPr>
                              </m:mc>
                            </m:mcs>
                            <m:ctrlPr>
                              <a:rPr lang="en-US" sz="2000" i="1">
                                <a:latin typeface="Cambria Math" panose="02040503050406030204" pitchFamily="18" charset="0"/>
                                <a:cs typeface="Arial" panose="020B0604020202020204" pitchFamily="34" charset="0"/>
                              </a:rPr>
                            </m:ctrlPr>
                          </m:mPr>
                          <m:mr>
                            <m:e>
                              <m:r>
                                <m:rPr>
                                  <m:brk m:alnAt="7"/>
                                </m:rPr>
                                <a:rPr lang="en-US" sz="2000" i="1">
                                  <a:latin typeface="Cambria Math" panose="02040503050406030204" pitchFamily="18" charset="0"/>
                                  <a:cs typeface="Arial" panose="020B0604020202020204" pitchFamily="34" charset="0"/>
                                </a:rPr>
                                <m:t>1</m:t>
                              </m:r>
                            </m:e>
                            <m:e>
                              <m:r>
                                <a:rPr lang="en-US" sz="2000" i="1">
                                  <a:latin typeface="Cambria Math" panose="02040503050406030204" pitchFamily="18" charset="0"/>
                                  <a:cs typeface="Arial" panose="020B0604020202020204" pitchFamily="34" charset="0"/>
                                </a:rPr>
                                <m:t>0</m:t>
                              </m:r>
                            </m:e>
                            <m:e>
                              <m:r>
                                <a:rPr lang="en-US" sz="2000" i="1">
                                  <a:latin typeface="Cambria Math" panose="02040503050406030204" pitchFamily="18" charset="0"/>
                                  <a:cs typeface="Arial" panose="020B0604020202020204" pitchFamily="34" charset="0"/>
                                </a:rPr>
                                <m:t>0</m:t>
                              </m:r>
                            </m:e>
                          </m:mr>
                          <m:mr>
                            <m:e>
                              <m:r>
                                <a:rPr lang="en-US" sz="2000" i="1">
                                  <a:latin typeface="Cambria Math" panose="02040503050406030204" pitchFamily="18" charset="0"/>
                                  <a:cs typeface="Arial" panose="020B0604020202020204" pitchFamily="34" charset="0"/>
                                </a:rPr>
                                <m:t>0</m:t>
                              </m:r>
                            </m:e>
                            <m:e>
                              <m:r>
                                <a:rPr lang="en-US" sz="2000" i="1">
                                  <a:latin typeface="Cambria Math" panose="02040503050406030204" pitchFamily="18" charset="0"/>
                                  <a:cs typeface="Arial" panose="020B0604020202020204" pitchFamily="34" charset="0"/>
                                </a:rPr>
                                <m:t>1</m:t>
                              </m:r>
                            </m:e>
                            <m:e>
                              <m:r>
                                <a:rPr lang="en-US" sz="2000" i="1">
                                  <a:latin typeface="Cambria Math" panose="02040503050406030204" pitchFamily="18" charset="0"/>
                                  <a:cs typeface="Arial" panose="020B0604020202020204" pitchFamily="34" charset="0"/>
                                </a:rPr>
                                <m:t>0</m:t>
                              </m:r>
                            </m:e>
                          </m:mr>
                          <m:m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e>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𝑣</m:t>
                                  </m:r>
                                </m:sub>
                              </m:sSub>
                            </m:e>
                            <m:e>
                              <m:r>
                                <a:rPr lang="en-US" sz="2000" i="1">
                                  <a:latin typeface="Cambria Math" panose="02040503050406030204" pitchFamily="18" charset="0"/>
                                  <a:cs typeface="Arial" panose="020B0604020202020204" pitchFamily="34" charset="0"/>
                                </a:rPr>
                                <m:t>1</m:t>
                              </m:r>
                            </m:e>
                          </m:mr>
                        </m:m>
                      </m:e>
                    </m:d>
                  </m:oMath>
                </a14:m>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Vậy ma trận biến đổi từ cửa sổ vào cổng </a:t>
                </a:r>
                <a:r>
                  <a:rPr lang="en-US" sz="2000" smtClean="0">
                    <a:solidFill>
                      <a:srgbClr val="000000"/>
                    </a:solidFill>
                    <a:latin typeface="TimesNewRomanPSMT"/>
                  </a:rPr>
                  <a:t>xem:</a:t>
                </a:r>
              </a:p>
              <a:p>
                <a:pPr marL="342900" indent="-342900">
                  <a:lnSpc>
                    <a:spcPct val="120000"/>
                  </a:lnSpc>
                  <a:spcBef>
                    <a:spcPts val="600"/>
                  </a:spcBef>
                  <a:buFont typeface="Wingdings" panose="05000000000000000000" pitchFamily="2" charset="2"/>
                  <a:buChar char="Ø"/>
                </a:pPr>
                <a14:m>
                  <m:oMath xmlns:m="http://schemas.openxmlformats.org/officeDocument/2006/math">
                    <m:d>
                      <m:dPr>
                        <m:begChr m:val="["/>
                        <m:endChr m:val="]"/>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i="1">
                        <a:latin typeface="Cambria Math" panose="02040503050406030204" pitchFamily="18" charset="0"/>
                        <a:cs typeface="Arial" panose="020B0604020202020204" pitchFamily="34" charset="0"/>
                      </a:rPr>
                      <m:t>=</m:t>
                    </m:r>
                    <m:d>
                      <m:dPr>
                        <m:begChr m:val="["/>
                        <m:endChr m:val="]"/>
                        <m:ctrlPr>
                          <a:rPr lang="en-US" sz="2000" i="1">
                            <a:latin typeface="Cambria Math" panose="02040503050406030204" pitchFamily="18" charset="0"/>
                            <a:cs typeface="Arial" panose="020B0604020202020204" pitchFamily="34" charset="0"/>
                          </a:rPr>
                        </m:ctrlPr>
                      </m:dPr>
                      <m:e>
                        <m:m>
                          <m:mPr>
                            <m:mcs>
                              <m:mc>
                                <m:mcPr>
                                  <m:count m:val="3"/>
                                  <m:mcJc m:val="center"/>
                                </m:mcPr>
                              </m:mc>
                            </m:mcs>
                            <m:ctrlPr>
                              <a:rPr lang="en-US" sz="2000" i="1">
                                <a:latin typeface="Cambria Math" panose="02040503050406030204" pitchFamily="18" charset="0"/>
                                <a:cs typeface="Arial" panose="020B0604020202020204" pitchFamily="34" charset="0"/>
                              </a:rPr>
                            </m:ctrlPr>
                          </m:mPr>
                          <m:mr>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e>
                            <m:e>
                              <m:r>
                                <a:rPr lang="en-US" sz="2000" i="1">
                                  <a:latin typeface="Cambria Math" panose="02040503050406030204" pitchFamily="18" charset="0"/>
                                  <a:cs typeface="Arial" panose="020B0604020202020204" pitchFamily="34" charset="0"/>
                                </a:rPr>
                                <m:t>0</m:t>
                              </m:r>
                            </m:e>
                            <m:e>
                              <m:r>
                                <a:rPr lang="en-US" sz="2000" i="1">
                                  <a:latin typeface="Cambria Math" panose="02040503050406030204" pitchFamily="18" charset="0"/>
                                  <a:cs typeface="Arial" panose="020B0604020202020204" pitchFamily="34" charset="0"/>
                                </a:rPr>
                                <m:t>0</m:t>
                              </m:r>
                            </m:e>
                          </m:mr>
                          <m:mr>
                            <m:e>
                              <m:r>
                                <a:rPr lang="en-US" sz="2000" i="1">
                                  <a:latin typeface="Cambria Math" panose="02040503050406030204" pitchFamily="18" charset="0"/>
                                  <a:cs typeface="Arial" panose="020B0604020202020204" pitchFamily="34" charset="0"/>
                                </a:rPr>
                                <m:t>0</m:t>
                              </m:r>
                            </m:e>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e>
                            <m:e>
                              <m:r>
                                <a:rPr lang="en-US" sz="2000" i="1">
                                  <a:latin typeface="Cambria Math" panose="02040503050406030204" pitchFamily="18" charset="0"/>
                                  <a:cs typeface="Arial" panose="020B0604020202020204" pitchFamily="34" charset="0"/>
                                </a:rPr>
                                <m:t>0</m:t>
                              </m:r>
                            </m:e>
                          </m:mr>
                          <m:m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e>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e>
                            <m:e>
                              <m:r>
                                <a:rPr lang="en-US" sz="2000" i="1">
                                  <a:latin typeface="Cambria Math" panose="02040503050406030204" pitchFamily="18" charset="0"/>
                                  <a:cs typeface="Arial" panose="020B0604020202020204" pitchFamily="34" charset="0"/>
                                </a:rPr>
                                <m:t>1</m:t>
                              </m:r>
                            </m:e>
                          </m:mr>
                        </m:m>
                      </m:e>
                    </m:d>
                  </m:oMath>
                </a14:m>
                <a:endParaRPr lang="en-US" sz="2000" smtClean="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xmlns=""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5875006"/>
              </a:xfrm>
              <a:prstGeom prst="rect">
                <a:avLst/>
              </a:prstGeom>
              <a:blipFill rotWithShape="0">
                <a:blip r:embed="rId2"/>
                <a:stretch>
                  <a:fillRect l="-1543" t="-830"/>
                </a:stretch>
              </a:blipFill>
            </p:spPr>
            <p:txBody>
              <a:bodyPr/>
              <a:lstStyle/>
              <a:p>
                <a:r>
                  <a:rPr lang="en-US">
                    <a:noFill/>
                  </a:rPr>
                  <a:t> </a:t>
                </a:r>
              </a:p>
            </p:txBody>
          </p:sp>
        </mc:Fallback>
      </mc:AlternateContent>
    </p:spTree>
    <p:extLst>
      <p:ext uri="{BB962C8B-B14F-4D97-AF65-F5344CB8AC3E}">
        <p14:creationId xmlns:p14="http://schemas.microsoft.com/office/powerpoint/2010/main" val="344483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13/01/2019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TIẢ (CLIPPING</a:t>
            </a:r>
            <a:r>
              <a:rPr lang="en-US" sz="3200" b="1"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231070" y="924056"/>
            <a:ext cx="10275129" cy="4231928"/>
          </a:xfrm>
          <a:prstGeom prst="rect">
            <a:avLst/>
          </a:prstGeom>
          <a:noFill/>
        </p:spPr>
        <p:txBody>
          <a:bodyPr wrap="square" lIns="0" tIns="0" rIns="0" bIns="0" rtlCol="0">
            <a:spAutoFit/>
          </a:bodyPr>
          <a:lstStyle/>
          <a:p>
            <a:pPr algn="just">
              <a:lnSpc>
                <a:spcPct val="120000"/>
              </a:lnSpc>
              <a:spcBef>
                <a:spcPts val="600"/>
              </a:spcBef>
            </a:pPr>
            <a:r>
              <a:rPr lang="en-US" sz="2000" b="1">
                <a:latin typeface="Arial" panose="020B0604020202020204" pitchFamily="34" charset="0"/>
                <a:cs typeface="Arial" panose="020B0604020202020204" pitchFamily="34" charset="0"/>
              </a:rPr>
              <a:t>Khái </a:t>
            </a:r>
            <a:r>
              <a:rPr lang="en-US" sz="2000" b="1" smtClean="0">
                <a:latin typeface="Arial" panose="020B0604020202020204" pitchFamily="34" charset="0"/>
                <a:cs typeface="Arial" panose="020B0604020202020204" pitchFamily="34" charset="0"/>
              </a:rPr>
              <a:t>niệm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Xén tỉa là tiến trình xác định các điểm của một đối tượng nằm trong hay ngoài cửa sổ </a:t>
            </a:r>
            <a:r>
              <a:rPr lang="vi-VN" sz="2000" smtClean="0">
                <a:solidFill>
                  <a:srgbClr val="000000"/>
                </a:solidFill>
                <a:latin typeface="TimesNewRomanPSMT"/>
              </a:rPr>
              <a:t>hiển</a:t>
            </a:r>
            <a:r>
              <a:rPr lang="en-US" sz="2000" smtClean="0">
                <a:solidFill>
                  <a:srgbClr val="000000"/>
                </a:solidFill>
                <a:latin typeface="TimesNewRomanPSMT"/>
              </a:rPr>
              <a:t> </a:t>
            </a:r>
            <a:r>
              <a:rPr lang="vi-VN" sz="2000" smtClean="0">
                <a:solidFill>
                  <a:srgbClr val="000000"/>
                </a:solidFill>
                <a:latin typeface="TimesNewRomanPSMT"/>
              </a:rPr>
              <a:t>thị</a:t>
            </a:r>
            <a:r>
              <a:rPr lang="vi-VN" sz="2000">
                <a:solidFill>
                  <a:srgbClr val="000000"/>
                </a:solidFill>
                <a:latin typeface="TimesNewRomanPSMT"/>
              </a:rPr>
              <a:t>. Nằm trong được hiển thị, nằm ngoài loại bỏ</a:t>
            </a:r>
            <a:r>
              <a:rPr lang="vi-VN" sz="2000" smtClean="0">
                <a:solidFill>
                  <a:srgbClr val="000000"/>
                </a:solidFill>
                <a:latin typeface="TimesNewRomanPSMT"/>
              </a:rPr>
              <a:t>.</a:t>
            </a:r>
            <a:endParaRPr lang="en-US" sz="2000" smtClean="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smtClean="0">
                <a:solidFill>
                  <a:srgbClr val="000000"/>
                </a:solidFill>
                <a:latin typeface="TimesNewRomanPSMT"/>
              </a:rPr>
              <a:t>Việc </a:t>
            </a:r>
            <a:r>
              <a:rPr lang="vi-VN" sz="2000">
                <a:solidFill>
                  <a:srgbClr val="000000"/>
                </a:solidFill>
                <a:latin typeface="TimesNewRomanPSMT"/>
              </a:rPr>
              <a:t>loại từng điểm ảnh của đối tượng thường chậm nhất là khi đối tượng mà phần lớn </a:t>
            </a:r>
            <a:r>
              <a:rPr lang="vi-VN" sz="2000" smtClean="0">
                <a:solidFill>
                  <a:srgbClr val="000000"/>
                </a:solidFill>
                <a:latin typeface="TimesNewRomanPSMT"/>
              </a:rPr>
              <a:t>nằm</a:t>
            </a:r>
            <a:r>
              <a:rPr lang="en-US" sz="2000" smtClean="0">
                <a:solidFill>
                  <a:srgbClr val="000000"/>
                </a:solidFill>
                <a:latin typeface="TimesNewRomanPSMT"/>
              </a:rPr>
              <a:t> </a:t>
            </a:r>
            <a:r>
              <a:rPr lang="vi-VN" sz="2000" smtClean="0">
                <a:solidFill>
                  <a:srgbClr val="000000"/>
                </a:solidFill>
                <a:latin typeface="TimesNewRomanPSMT"/>
              </a:rPr>
              <a:t>ngoài </a:t>
            </a:r>
            <a:r>
              <a:rPr lang="vi-VN" sz="2000">
                <a:solidFill>
                  <a:srgbClr val="000000"/>
                </a:solidFill>
                <a:latin typeface="TimesNewRomanPSMT"/>
              </a:rPr>
              <a:t>cửa sổ hiển thị</a:t>
            </a:r>
            <a:r>
              <a:rPr lang="vi-VN" sz="2000" smtClean="0">
                <a:solidFill>
                  <a:srgbClr val="000000"/>
                </a:solidFill>
                <a:latin typeface="TimesNewRomanPSMT"/>
              </a:rPr>
              <a:t>.</a:t>
            </a:r>
            <a:endParaRPr lang="en-US" sz="2000" smtClean="0">
              <a:solidFill>
                <a:srgbClr val="000000"/>
              </a:solidFill>
              <a:latin typeface="TimesNewRomanPSMT"/>
            </a:endParaRPr>
          </a:p>
          <a:p>
            <a:pPr>
              <a:lnSpc>
                <a:spcPct val="120000"/>
              </a:lnSpc>
              <a:spcBef>
                <a:spcPts val="600"/>
              </a:spcBef>
            </a:pPr>
            <a:r>
              <a:rPr lang="en-US" sz="2000" b="1">
                <a:latin typeface="Arial" panose="020B0604020202020204" pitchFamily="34" charset="0"/>
                <a:cs typeface="Arial" panose="020B0604020202020204" pitchFamily="34" charset="0"/>
              </a:rPr>
              <a:t>Clipping </a:t>
            </a:r>
            <a:r>
              <a:rPr lang="en-US" sz="2000" b="1" smtClean="0">
                <a:latin typeface="Arial" panose="020B0604020202020204" pitchFamily="34" charset="0"/>
                <a:cs typeface="Arial" panose="020B0604020202020204" pitchFamily="34" charset="0"/>
              </a:rPr>
              <a:t>điểm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Giả sử (x,y) là toạ độ của một điểm, vậy điểm đó được hiển thị khi thoả </a:t>
            </a:r>
            <a:r>
              <a:rPr lang="vi-VN" sz="2000" smtClean="0">
                <a:solidFill>
                  <a:srgbClr val="000000"/>
                </a:solidFill>
                <a:latin typeface="TimesNewRomanPSMT"/>
              </a:rPr>
              <a:t>mãn:</a:t>
            </a:r>
            <a:endParaRPr lang="en-US" sz="2000" smtClean="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Xmin </a:t>
            </a:r>
            <a:r>
              <a:rPr lang="vi-VN" sz="2000">
                <a:solidFill>
                  <a:srgbClr val="000000"/>
                </a:solidFill>
                <a:latin typeface="TimesNewRomanPSMT"/>
              </a:rPr>
              <a:t>&lt;= x &lt;= </a:t>
            </a:r>
            <a:r>
              <a:rPr lang="vi-VN" sz="2000" smtClean="0">
                <a:solidFill>
                  <a:srgbClr val="000000"/>
                </a:solidFill>
                <a:latin typeface="TimesNewRomanPSMT"/>
              </a:rPr>
              <a:t>Xmax</a:t>
            </a:r>
            <a:endParaRPr lang="en-US" sz="2000" smtClean="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smtClean="0">
                <a:solidFill>
                  <a:srgbClr val="000000"/>
                </a:solidFill>
                <a:latin typeface="TimesNewRomanPSMT"/>
              </a:rPr>
              <a:t>Ymin </a:t>
            </a:r>
            <a:r>
              <a:rPr lang="vi-VN" sz="2000">
                <a:solidFill>
                  <a:srgbClr val="000000"/>
                </a:solidFill>
                <a:latin typeface="TimesNewRomanPSMT"/>
              </a:rPr>
              <a:t>&lt;= y &lt;= </a:t>
            </a:r>
            <a:r>
              <a:rPr lang="vi-VN" sz="2000" smtClean="0">
                <a:solidFill>
                  <a:srgbClr val="000000"/>
                </a:solidFill>
                <a:latin typeface="TimesNewRomanPSMT"/>
              </a:rPr>
              <a:t>Ymax</a:t>
            </a:r>
          </a:p>
          <a:p>
            <a:pPr>
              <a:lnSpc>
                <a:spcPct val="120000"/>
              </a:lnSpc>
              <a:spcBef>
                <a:spcPts val="600"/>
              </a:spcBef>
            </a:pPr>
            <a:r>
              <a:rPr lang="en-US" sz="2000" b="1" smtClean="0">
                <a:solidFill>
                  <a:srgbClr val="000000"/>
                </a:solidFill>
                <a:latin typeface="TimesNewRomanPS-BoldMT"/>
              </a:rPr>
              <a:t>Xén tỉa đoạn thẳng</a:t>
            </a:r>
            <a:endParaRPr lang="en-US" sz="2000" smtClean="0">
              <a:solidFill>
                <a:srgbClr val="000000"/>
              </a:solidFill>
              <a:latin typeface="TimesNewRomanPS-BoldMT"/>
            </a:endParaRPr>
          </a:p>
        </p:txBody>
      </p:sp>
      <p:sp>
        <p:nvSpPr>
          <p:cNvPr id="5" name="Rectangle 4"/>
          <p:cNvSpPr/>
          <p:nvPr/>
        </p:nvSpPr>
        <p:spPr>
          <a:xfrm>
            <a:off x="1463904" y="5134459"/>
            <a:ext cx="4102930" cy="1243417"/>
          </a:xfrm>
          <a:prstGeom prst="rect">
            <a:avLst/>
          </a:prstGeom>
        </p:spPr>
        <p:txBody>
          <a:bodyPr wrap="square">
            <a:spAutoFit/>
          </a:bodyPr>
          <a:lstStyle/>
          <a:p>
            <a:pPr>
              <a:lnSpc>
                <a:spcPct val="120000"/>
              </a:lnSpc>
              <a:spcBef>
                <a:spcPts val="600"/>
              </a:spcBef>
            </a:pPr>
            <a:r>
              <a:rPr lang="en-US">
                <a:solidFill>
                  <a:srgbClr val="000000"/>
                </a:solidFill>
                <a:latin typeface="Arial" panose="020B0604020202020204" pitchFamily="34" charset="0"/>
                <a:cs typeface="Arial" panose="020B0604020202020204" pitchFamily="34" charset="0"/>
              </a:rPr>
              <a:t>Các đoạn thẳng không cắt cửa sổ thị: </a:t>
            </a:r>
          </a:p>
          <a:p>
            <a:pPr>
              <a:lnSpc>
                <a:spcPct val="120000"/>
              </a:lnSpc>
              <a:spcBef>
                <a:spcPts val="600"/>
              </a:spcBef>
            </a:pPr>
            <a:r>
              <a:rPr lang="en-US">
                <a:solidFill>
                  <a:srgbClr val="000000"/>
                </a:solidFill>
                <a:latin typeface="Arial" panose="020B0604020202020204" pitchFamily="34" charset="0"/>
                <a:cs typeface="Arial" panose="020B0604020202020204" pitchFamily="34" charset="0"/>
              </a:rPr>
              <a:t>hoặc nằm trong hoàn toàn, </a:t>
            </a:r>
          </a:p>
          <a:p>
            <a:pPr>
              <a:lnSpc>
                <a:spcPct val="120000"/>
              </a:lnSpc>
              <a:spcBef>
                <a:spcPts val="600"/>
              </a:spcBef>
            </a:pPr>
            <a:r>
              <a:rPr lang="en-US">
                <a:solidFill>
                  <a:srgbClr val="000000"/>
                </a:solidFill>
                <a:latin typeface="Arial" panose="020B0604020202020204" pitchFamily="34" charset="0"/>
                <a:cs typeface="Arial" panose="020B0604020202020204" pitchFamily="34" charset="0"/>
              </a:rPr>
              <a:t>hoặc nằm ngoài hoàn toàn</a:t>
            </a:r>
            <a:endParaRPr lang="en-US">
              <a:latin typeface="Arial" panose="020B0604020202020204" pitchFamily="34" charset="0"/>
              <a:cs typeface="Arial" panose="020B0604020202020204" pitchFamily="34" charset="0"/>
            </a:endParaRPr>
          </a:p>
        </p:txBody>
      </p:sp>
      <p:sp>
        <p:nvSpPr>
          <p:cNvPr id="11" name="Rectangle 10"/>
          <p:cNvSpPr/>
          <p:nvPr/>
        </p:nvSpPr>
        <p:spPr>
          <a:xfrm>
            <a:off x="6446538" y="5112933"/>
            <a:ext cx="4102930" cy="1089529"/>
          </a:xfrm>
          <a:prstGeom prst="rect">
            <a:avLst/>
          </a:prstGeom>
        </p:spPr>
        <p:txBody>
          <a:bodyPr wrap="square">
            <a:spAutoFit/>
          </a:bodyPr>
          <a:lstStyle/>
          <a:p>
            <a:pPr>
              <a:lnSpc>
                <a:spcPct val="120000"/>
              </a:lnSpc>
              <a:spcBef>
                <a:spcPts val="600"/>
              </a:spcBef>
            </a:pPr>
            <a:r>
              <a:rPr lang="en-US">
                <a:solidFill>
                  <a:srgbClr val="000000"/>
                </a:solidFill>
                <a:latin typeface="TimesNewRomanPSMT"/>
              </a:rPr>
              <a:t>Nếu đoạn thẳng cắt cửa sổ thì phân chia </a:t>
            </a:r>
            <a:r>
              <a:rPr lang="en-US" smtClean="0">
                <a:solidFill>
                  <a:srgbClr val="000000"/>
                </a:solidFill>
                <a:latin typeface="TimesNewRomanPSMT"/>
              </a:rPr>
              <a:t>qua điểm </a:t>
            </a:r>
            <a:r>
              <a:rPr lang="en-US">
                <a:solidFill>
                  <a:srgbClr val="000000"/>
                </a:solidFill>
                <a:latin typeface="TimesNewRomanPSMT"/>
              </a:rPr>
              <a:t>cắt phần nằm trong và phần nằm </a:t>
            </a:r>
            <a:r>
              <a:rPr lang="en-US" smtClean="0">
                <a:solidFill>
                  <a:srgbClr val="000000"/>
                </a:solidFill>
                <a:latin typeface="TimesNewRomanPSMT"/>
              </a:rPr>
              <a:t>ngoài</a:t>
            </a:r>
            <a:endParaRPr 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19186" y="3988378"/>
            <a:ext cx="2590800" cy="10763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749118" y="3742878"/>
            <a:ext cx="2800350" cy="1323975"/>
          </a:xfrm>
          <a:prstGeom prst="rect">
            <a:avLst/>
          </a:prstGeom>
        </p:spPr>
      </p:pic>
    </p:spTree>
    <p:extLst>
      <p:ext uri="{BB962C8B-B14F-4D97-AF65-F5344CB8AC3E}">
        <p14:creationId xmlns:p14="http://schemas.microsoft.com/office/powerpoint/2010/main" val="3415961847"/>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3390</Words>
  <Application>Microsoft Office PowerPoint</Application>
  <PresentationFormat>Widescreen</PresentationFormat>
  <Paragraphs>422</Paragraphs>
  <Slides>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Calibri Light</vt:lpstr>
      <vt:lpstr>Cambria Math</vt:lpstr>
      <vt:lpstr>SymbolMT</vt:lpstr>
      <vt:lpstr>TimesNewRomanPS-BoldItalicMT</vt:lpstr>
      <vt:lpstr>TimesNewRomanPS-BoldMT</vt:lpstr>
      <vt:lpstr>TimesNewRomanPS-ItalicMT</vt:lpstr>
      <vt:lpstr>TimesNewRomanPSMT</vt:lpstr>
      <vt:lpstr>Wingdings</vt:lpstr>
      <vt:lpstr>Office Theme</vt:lpstr>
      <vt:lpstr>Balanced scorecard slide 1</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2019-01-11T08:35:04Z</dcterms:created>
  <dcterms:modified xsi:type="dcterms:W3CDTF">2019-01-13T14:05:28Z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